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WAV" ContentType="audio/wav"/>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2"/>
  </p:notesMasterIdLst>
  <p:sldIdLst>
    <p:sldId id="256" r:id="rId2"/>
    <p:sldId id="257" r:id="rId3"/>
    <p:sldId id="280" r:id="rId4"/>
    <p:sldId id="258" r:id="rId5"/>
    <p:sldId id="265" r:id="rId6"/>
    <p:sldId id="283" r:id="rId7"/>
    <p:sldId id="268" r:id="rId8"/>
    <p:sldId id="270" r:id="rId9"/>
    <p:sldId id="259" r:id="rId10"/>
    <p:sldId id="260" r:id="rId11"/>
    <p:sldId id="261" r:id="rId12"/>
    <p:sldId id="262" r:id="rId13"/>
    <p:sldId id="272" r:id="rId14"/>
    <p:sldId id="274" r:id="rId15"/>
    <p:sldId id="276" r:id="rId16"/>
    <p:sldId id="263" r:id="rId17"/>
    <p:sldId id="275" r:id="rId18"/>
    <p:sldId id="277" r:id="rId19"/>
    <p:sldId id="278" r:id="rId20"/>
    <p:sldId id="284" r:id="rId21"/>
    <p:sldId id="273" r:id="rId22"/>
    <p:sldId id="269" r:id="rId23"/>
    <p:sldId id="271" r:id="rId24"/>
    <p:sldId id="264" r:id="rId25"/>
    <p:sldId id="285" r:id="rId26"/>
    <p:sldId id="266" r:id="rId27"/>
    <p:sldId id="279" r:id="rId28"/>
    <p:sldId id="267" r:id="rId29"/>
    <p:sldId id="281" r:id="rId30"/>
    <p:sldId id="28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61" autoAdjust="0"/>
    <p:restoredTop sz="78333" autoAdjust="0"/>
  </p:normalViewPr>
  <p:slideViewPr>
    <p:cSldViewPr>
      <p:cViewPr varScale="1">
        <p:scale>
          <a:sx n="84" d="100"/>
          <a:sy n="84" d="100"/>
        </p:scale>
        <p:origin x="-2216" y="-96"/>
      </p:cViewPr>
      <p:guideLst>
        <p:guide orient="horz" pos="2160"/>
        <p:guide pos="2880"/>
      </p:guideLst>
    </p:cSldViewPr>
  </p:slideViewPr>
  <p:outlineViewPr>
    <p:cViewPr>
      <p:scale>
        <a:sx n="33" d="100"/>
        <a:sy n="33" d="100"/>
      </p:scale>
      <p:origin x="0" y="1902"/>
    </p:cViewPr>
  </p:outlineViewPr>
  <p:notesTextViewPr>
    <p:cViewPr>
      <p:scale>
        <a:sx n="100" d="100"/>
        <a:sy n="100" d="100"/>
      </p:scale>
      <p:origin x="0" y="0"/>
    </p:cViewPr>
  </p:notesTextViewPr>
  <p:sorterViewPr>
    <p:cViewPr>
      <p:scale>
        <a:sx n="66" d="100"/>
        <a:sy n="66" d="100"/>
      </p:scale>
      <p:origin x="0" y="29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3729E6-C806-4051-85B9-9ACFDD884BB4}" type="datetimeFigureOut">
              <a:rPr lang="en-US" smtClean="0"/>
              <a:pPr/>
              <a:t>4/24/12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8A15DF-C89F-4A0C-B7BD-BD1115A11D19}" type="slidenum">
              <a:rPr lang="en-US" smtClean="0"/>
              <a:pPr/>
              <a:t>‹#›</a:t>
            </a:fld>
            <a:endParaRPr lang="en-US"/>
          </a:p>
        </p:txBody>
      </p:sp>
    </p:spTree>
    <p:extLst>
      <p:ext uri="{BB962C8B-B14F-4D97-AF65-F5344CB8AC3E}">
        <p14:creationId xmlns:p14="http://schemas.microsoft.com/office/powerpoint/2010/main" val="4019803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 name is Tara Eiben, and</a:t>
            </a:r>
            <a:r>
              <a:rPr lang="en-US" baseline="0" dirty="0" smtClean="0"/>
              <a:t> I will be discussing the important role principals and administrators play in teacher success, as well as ways principals and administrators can help new teachers succeed.</a:t>
            </a:r>
            <a:endParaRPr lang="en-US" dirty="0"/>
          </a:p>
        </p:txBody>
      </p:sp>
      <p:sp>
        <p:nvSpPr>
          <p:cNvPr id="4" name="Slide Number Placeholder 3"/>
          <p:cNvSpPr>
            <a:spLocks noGrp="1"/>
          </p:cNvSpPr>
          <p:nvPr>
            <p:ph type="sldNum" sz="quarter" idx="10"/>
          </p:nvPr>
        </p:nvSpPr>
        <p:spPr/>
        <p:txBody>
          <a:bodyPr/>
          <a:lstStyle/>
          <a:p>
            <a:fld id="{F78A15DF-C89F-4A0C-B7BD-BD1115A11D1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Additional research reinforces teacher’s feelings of unpreparedness.  Beyond preparation, teacher’s seem to feel pressure given the high stakes testing environment from the administrators.  Interestingly, research that examined principals perceptions of their own abilities found that while principals recognize their role in nurturing and leading teachers,  they often doubt their own ability to do so. </a:t>
            </a:r>
            <a:endParaRPr lang="en-US" dirty="0" smtClean="0"/>
          </a:p>
        </p:txBody>
      </p:sp>
      <p:sp>
        <p:nvSpPr>
          <p:cNvPr id="4" name="Slide Number Placeholder 3"/>
          <p:cNvSpPr>
            <a:spLocks noGrp="1"/>
          </p:cNvSpPr>
          <p:nvPr>
            <p:ph type="sldNum" sz="quarter" idx="10"/>
          </p:nvPr>
        </p:nvSpPr>
        <p:spPr/>
        <p:txBody>
          <a:bodyPr/>
          <a:lstStyle/>
          <a:p>
            <a:fld id="{F78A15DF-C89F-4A0C-B7BD-BD1115A11D1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case study in this slide features a first year teacher, Miss Hampton.  Because of her minimal training and experience, Miss Hampton has become overwhelmed by behavior challenges in the classroom.  The inability to properly handle these challenges has caused physical and emotional aches for her, and is consequently effecting the learning of others in the classroom.  Please review this slide, as we will revisit it later in the presentation. </a:t>
            </a:r>
            <a:endParaRPr lang="en-US" dirty="0"/>
          </a:p>
        </p:txBody>
      </p:sp>
      <p:sp>
        <p:nvSpPr>
          <p:cNvPr id="4" name="Slide Number Placeholder 3"/>
          <p:cNvSpPr>
            <a:spLocks noGrp="1"/>
          </p:cNvSpPr>
          <p:nvPr>
            <p:ph type="sldNum" sz="quarter" idx="10"/>
          </p:nvPr>
        </p:nvSpPr>
        <p:spPr/>
        <p:txBody>
          <a:bodyPr/>
          <a:lstStyle/>
          <a:p>
            <a:fld id="{F78A15DF-C89F-4A0C-B7BD-BD1115A11D1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Research has indicated</a:t>
            </a:r>
            <a:r>
              <a:rPr lang="en-US" baseline="0" dirty="0" smtClean="0"/>
              <a:t> that many of the problems teachers have with behavior management stem from lack of training, particularly during college coursework.  The following slides are ways administrators and principals can ensure that teachers feel adequately prepared for behavior challenges before stepping into the classroom.  </a:t>
            </a:r>
            <a:endParaRPr lang="en-US" dirty="0"/>
          </a:p>
        </p:txBody>
      </p:sp>
      <p:sp>
        <p:nvSpPr>
          <p:cNvPr id="4" name="Slide Number Placeholder 3"/>
          <p:cNvSpPr>
            <a:spLocks noGrp="1"/>
          </p:cNvSpPr>
          <p:nvPr>
            <p:ph type="sldNum" sz="quarter" idx="10"/>
          </p:nvPr>
        </p:nvSpPr>
        <p:spPr/>
        <p:txBody>
          <a:bodyPr/>
          <a:lstStyle/>
          <a:p>
            <a:fld id="{F78A15DF-C89F-4A0C-B7BD-BD1115A11D1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slide provides ways for administrators to properly train teachers, as well as principals.  When talking to a panel of school leaders, principals indicated that they also received limited, if any, training on emotional and behavioral disorders.  Therefore, it is important that both teachers and principals receive proper training from the school district.  It is also important that both parties feel supported when implementing their new skills in the classroom.</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78A15DF-C89F-4A0C-B7BD-BD1115A11D1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Principals</a:t>
            </a:r>
            <a:r>
              <a:rPr lang="en-US" baseline="0" dirty="0" smtClean="0"/>
              <a:t> can also provide effective pre-interventions to assist new teachers before the start of the school year.  By making the rules and consequences clear for all parties, it becomes clear to students what is expected of their behaviors while in the school environment.  Because different schools have different cultures, the new teacher may expect environments similar to his/her student teaching experience and be unpleasantly surprised when that is not the case.  By training new teachers on how the school operates and the general backgrounds of students enrolled, the teacher will have time to adjust his/her expectations.  Additionally, by providing simulations of common situations that may occur in the school, the teacher will not be caught off-guard and be able to formulate interventions before problems actually occur.  </a:t>
            </a:r>
            <a:endParaRPr lang="en-US" dirty="0" smtClean="0"/>
          </a:p>
        </p:txBody>
      </p:sp>
      <p:sp>
        <p:nvSpPr>
          <p:cNvPr id="4" name="Slide Number Placeholder 3"/>
          <p:cNvSpPr>
            <a:spLocks noGrp="1"/>
          </p:cNvSpPr>
          <p:nvPr>
            <p:ph type="sldNum" sz="quarter" idx="10"/>
          </p:nvPr>
        </p:nvSpPr>
        <p:spPr/>
        <p:txBody>
          <a:bodyPr/>
          <a:lstStyle/>
          <a:p>
            <a:fld id="{F78A15DF-C89F-4A0C-B7BD-BD1115A11D1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Additionally,</a:t>
            </a:r>
            <a:r>
              <a:rPr lang="en-US" baseline="0" dirty="0" smtClean="0"/>
              <a:t> it is important that the teacher not only be paired with an appropriate mentor, but that times are scheduled for the two to meet weekly.  New teachers want to prove that they are successful and may have reservations about acknowledging classroom issues to a peer.  By scheduling weekly meetings, the teacher can become more comfortable with his/her mentor, and problems can be discussed before they become serious.  It is also important that the principal also monitor the mentor, not just the new teacher.  This will ensure that guidance is properly provided, and allows the principal to be more aware of the new teacher’s concerns.  </a:t>
            </a:r>
            <a:endParaRPr lang="en-US" dirty="0" smtClean="0"/>
          </a:p>
        </p:txBody>
      </p:sp>
      <p:sp>
        <p:nvSpPr>
          <p:cNvPr id="4" name="Slide Number Placeholder 3"/>
          <p:cNvSpPr>
            <a:spLocks noGrp="1"/>
          </p:cNvSpPr>
          <p:nvPr>
            <p:ph type="sldNum" sz="quarter" idx="10"/>
          </p:nvPr>
        </p:nvSpPr>
        <p:spPr/>
        <p:txBody>
          <a:bodyPr/>
          <a:lstStyle/>
          <a:p>
            <a:fld id="{F78A15DF-C89F-4A0C-B7BD-BD1115A11D1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if</a:t>
            </a:r>
            <a:r>
              <a:rPr lang="en-US" baseline="0" dirty="0" smtClean="0"/>
              <a:t> Miss Hampton did not receive any of the supports suggested in the pre-intervention phase? What if she did receive those supports but still finds herself struggling?  The following slides are ways that principals can help guide new teachers who are experiencing behavior challenges to success.</a:t>
            </a:r>
            <a:endParaRPr lang="en-US" dirty="0"/>
          </a:p>
        </p:txBody>
      </p:sp>
      <p:sp>
        <p:nvSpPr>
          <p:cNvPr id="4" name="Slide Number Placeholder 3"/>
          <p:cNvSpPr>
            <a:spLocks noGrp="1"/>
          </p:cNvSpPr>
          <p:nvPr>
            <p:ph type="sldNum" sz="quarter" idx="10"/>
          </p:nvPr>
        </p:nvSpPr>
        <p:spPr/>
        <p:txBody>
          <a:bodyPr/>
          <a:lstStyle/>
          <a:p>
            <a:fld id="{F78A15DF-C89F-4A0C-B7BD-BD1115A11D1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next few slides present ways principals</a:t>
            </a:r>
            <a:r>
              <a:rPr lang="en-US" baseline="0" dirty="0" smtClean="0"/>
              <a:t> can help a struggling new teacher.  Each of these suggestions can help stop a problem from escalating and gives the new teacher a variety of assistance.  One particularly helpful intervention is to let the new teacher observe his/her own class being taught by a veteran teacher or yourself.  </a:t>
            </a:r>
            <a:r>
              <a:rPr lang="en-US" dirty="0" smtClean="0"/>
              <a:t>While observing another</a:t>
            </a:r>
            <a:r>
              <a:rPr lang="en-US" baseline="0" dirty="0" smtClean="0"/>
              <a:t> classroom may be helpful, a teacher needs to see someone teach his/her own class to understand what works and does not work for those particular students.  Remember, all classrooms are different.  The new teacher needs to see his/her own students and their responses.  This may also allow the teacher to understand what some of the functions of the behaviors are for individual students (what seemed to trigger a student’s particular response?).</a:t>
            </a:r>
            <a:endParaRPr lang="en-US" dirty="0" smtClean="0"/>
          </a:p>
        </p:txBody>
      </p:sp>
      <p:sp>
        <p:nvSpPr>
          <p:cNvPr id="4" name="Slide Number Placeholder 3"/>
          <p:cNvSpPr>
            <a:spLocks noGrp="1"/>
          </p:cNvSpPr>
          <p:nvPr>
            <p:ph type="sldNum" sz="quarter" idx="10"/>
          </p:nvPr>
        </p:nvSpPr>
        <p:spPr/>
        <p:txBody>
          <a:bodyPr/>
          <a:lstStyle/>
          <a:p>
            <a:fld id="{F78A15DF-C89F-4A0C-B7BD-BD1115A11D1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Other interventions,</a:t>
            </a:r>
            <a:r>
              <a:rPr lang="en-US" baseline="0" dirty="0" smtClean="0"/>
              <a:t> such as the one’s provided on this slide, can assist the teacher to feel like a valuable part of the school.  Confidence can play a major role in how the teacher responds.  By acknowledging the teacher’s strengths, the teacher will become more confident and effective in his/her ability to handle difficult situations.  </a:t>
            </a:r>
            <a:endParaRPr lang="en-US" dirty="0"/>
          </a:p>
        </p:txBody>
      </p:sp>
      <p:sp>
        <p:nvSpPr>
          <p:cNvPr id="4" name="Slide Number Placeholder 3"/>
          <p:cNvSpPr>
            <a:spLocks noGrp="1"/>
          </p:cNvSpPr>
          <p:nvPr>
            <p:ph type="sldNum" sz="quarter" idx="10"/>
          </p:nvPr>
        </p:nvSpPr>
        <p:spPr/>
        <p:txBody>
          <a:bodyPr/>
          <a:lstStyle/>
          <a:p>
            <a:fld id="{F78A15DF-C89F-4A0C-B7BD-BD1115A11D1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often overlooked</a:t>
            </a:r>
            <a:r>
              <a:rPr lang="en-US" baseline="0" dirty="0" smtClean="0"/>
              <a:t> that new teachers have limited to no experience dealing with parents and guardians.  It is very important for the teacher and parents/guardians to form a support team for the child.  Therefore, effective communication is vital.  Give guidance to the new teacher on ways to talk to the parents/guardians to help ensure that communication is open and strategies are being implemented at home as well.  </a:t>
            </a:r>
            <a:endParaRPr lang="en-US" dirty="0"/>
          </a:p>
        </p:txBody>
      </p:sp>
      <p:sp>
        <p:nvSpPr>
          <p:cNvPr id="4" name="Slide Number Placeholder 3"/>
          <p:cNvSpPr>
            <a:spLocks noGrp="1"/>
          </p:cNvSpPr>
          <p:nvPr>
            <p:ph type="sldNum" sz="quarter" idx="10"/>
          </p:nvPr>
        </p:nvSpPr>
        <p:spPr/>
        <p:txBody>
          <a:bodyPr/>
          <a:lstStyle/>
          <a:p>
            <a:fld id="{F78A15DF-C89F-4A0C-B7BD-BD1115A11D1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 for principals and administrators to properly guide</a:t>
            </a:r>
            <a:r>
              <a:rPr lang="en-US" baseline="0" dirty="0" smtClean="0"/>
              <a:t> new teachers to success, there are important pieces of information that must be acquired first.  Upon learning about emotional and behavioral disorders, as well as the challenges that first year teachers encounter, the learner will discover strategies to help new teachers overcome challenges in the classroom.</a:t>
            </a:r>
            <a:endParaRPr lang="en-US" dirty="0"/>
          </a:p>
        </p:txBody>
      </p:sp>
      <p:sp>
        <p:nvSpPr>
          <p:cNvPr id="4" name="Slide Number Placeholder 3"/>
          <p:cNvSpPr>
            <a:spLocks noGrp="1"/>
          </p:cNvSpPr>
          <p:nvPr>
            <p:ph type="sldNum" sz="quarter" idx="10"/>
          </p:nvPr>
        </p:nvSpPr>
        <p:spPr/>
        <p:txBody>
          <a:bodyPr/>
          <a:lstStyle/>
          <a:p>
            <a:fld id="{F78A15DF-C89F-4A0C-B7BD-BD1115A11D1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Functional</a:t>
            </a:r>
            <a:r>
              <a:rPr lang="en-US" baseline="0" dirty="0" smtClean="0"/>
              <a:t> Behavior Assessments and Behavior Intervention Plans can dramatically help the teacher and staff guide the student to more desired behaviors.  By using an FBA to figure out the function of the behaviors, the teacher and other staff members (behavior support team) can devise a concrete plan to changing the behaviors.  FBA data may also provide the teacher with informative data regarding his or her own teaching habits – do they call on the same students, how many opportunities to respond are provided to students, is the “talk/lecture” time too long, what evidence-based practices are in place, and is the teacher utilizing differential instructional strategies. The school leader can help encourage the teacher to self-reflect on instructional choices as well as require that the teacher embed such planned strategies into the lesson plan format. This way, the principal will have a better understanding of the teacher’s knowledge and can help recommend ideas. </a:t>
            </a:r>
            <a:endParaRPr lang="en-US" dirty="0" smtClean="0"/>
          </a:p>
        </p:txBody>
      </p:sp>
      <p:sp>
        <p:nvSpPr>
          <p:cNvPr id="4" name="Slide Number Placeholder 3"/>
          <p:cNvSpPr>
            <a:spLocks noGrp="1"/>
          </p:cNvSpPr>
          <p:nvPr>
            <p:ph type="sldNum" sz="quarter" idx="10"/>
          </p:nvPr>
        </p:nvSpPr>
        <p:spPr/>
        <p:txBody>
          <a:bodyPr/>
          <a:lstStyle/>
          <a:p>
            <a:fld id="{F78A15DF-C89F-4A0C-B7BD-BD1115A11D1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Please remember: </a:t>
            </a:r>
            <a:r>
              <a:rPr lang="en-US" sz="1200" dirty="0" smtClean="0"/>
              <a:t>Just because a teacher struggles, doesn’t mean he/she is incapable of success.  It could be the result of lack of training, experience, or support. </a:t>
            </a:r>
          </a:p>
          <a:p>
            <a:endParaRPr lang="en-US" dirty="0"/>
          </a:p>
        </p:txBody>
      </p:sp>
      <p:sp>
        <p:nvSpPr>
          <p:cNvPr id="4" name="Slide Number Placeholder 3"/>
          <p:cNvSpPr>
            <a:spLocks noGrp="1"/>
          </p:cNvSpPr>
          <p:nvPr>
            <p:ph type="sldNum" sz="quarter" idx="10"/>
          </p:nvPr>
        </p:nvSpPr>
        <p:spPr/>
        <p:txBody>
          <a:bodyPr/>
          <a:lstStyle/>
          <a:p>
            <a:fld id="{F78A15DF-C89F-4A0C-B7BD-BD1115A11D1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highlights reminders for principals and administration to keep in mind when working with new teachers.  </a:t>
            </a:r>
            <a:endParaRPr lang="en-US" dirty="0"/>
          </a:p>
        </p:txBody>
      </p:sp>
      <p:sp>
        <p:nvSpPr>
          <p:cNvPr id="4" name="Slide Number Placeholder 3"/>
          <p:cNvSpPr>
            <a:spLocks noGrp="1"/>
          </p:cNvSpPr>
          <p:nvPr>
            <p:ph type="sldNum" sz="quarter" idx="10"/>
          </p:nvPr>
        </p:nvSpPr>
        <p:spPr/>
        <p:txBody>
          <a:bodyPr/>
          <a:lstStyle/>
          <a:p>
            <a:fld id="{F78A15DF-C89F-4A0C-B7BD-BD1115A11D1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presents actions that should</a:t>
            </a:r>
            <a:r>
              <a:rPr lang="en-US" baseline="0" dirty="0" smtClean="0"/>
              <a:t> be avoided when working with a new teacher.  Engaging in these actions can make the situation worse.  </a:t>
            </a:r>
            <a:endParaRPr lang="en-US" dirty="0"/>
          </a:p>
        </p:txBody>
      </p:sp>
      <p:sp>
        <p:nvSpPr>
          <p:cNvPr id="4" name="Slide Number Placeholder 3"/>
          <p:cNvSpPr>
            <a:spLocks noGrp="1"/>
          </p:cNvSpPr>
          <p:nvPr>
            <p:ph type="sldNum" sz="quarter" idx="10"/>
          </p:nvPr>
        </p:nvSpPr>
        <p:spPr/>
        <p:txBody>
          <a:bodyPr/>
          <a:lstStyle/>
          <a:p>
            <a:fld id="{F78A15DF-C89F-4A0C-B7BD-BD1115A11D19}"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will now revisit Miss Hampton after</a:t>
            </a:r>
            <a:r>
              <a:rPr lang="en-US" baseline="0" dirty="0" smtClean="0"/>
              <a:t> she met with her building principal.  Please read this slide, as well as the next, to understand what interventions helped Miss Hampton become confident and effective in her abilities to manage challenging behaviors.  Remember that providing the teacher with concrete data that accurately reflects her classroom environment and instructional choices, will allow her to effectively reflect and change her behaviors thereby positively effecting the behaviors of students. The role of the school leader is to be certain that the teacher is given opportunities to modify her own behaviors and attitude.</a:t>
            </a:r>
          </a:p>
        </p:txBody>
      </p:sp>
      <p:sp>
        <p:nvSpPr>
          <p:cNvPr id="4" name="Slide Number Placeholder 3"/>
          <p:cNvSpPr>
            <a:spLocks noGrp="1"/>
          </p:cNvSpPr>
          <p:nvPr>
            <p:ph type="sldNum" sz="quarter" idx="10"/>
          </p:nvPr>
        </p:nvSpPr>
        <p:spPr/>
        <p:txBody>
          <a:bodyPr/>
          <a:lstStyle/>
          <a:p>
            <a:fld id="{F78A15DF-C89F-4A0C-B7BD-BD1115A11D19}"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8A15DF-C89F-4A0C-B7BD-BD1115A11D19}"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experiences of new teachers presents a lot of questions to those aspiring to become teachers, as well as those who come in contact with teachers.  These</a:t>
            </a:r>
            <a:r>
              <a:rPr lang="en-US" dirty="0" smtClean="0"/>
              <a:t> are a few commonly</a:t>
            </a:r>
            <a:r>
              <a:rPr lang="en-US" baseline="0" dirty="0" smtClean="0"/>
              <a:t> asked questions about the subject. </a:t>
            </a:r>
          </a:p>
          <a:p>
            <a:r>
              <a:rPr lang="en-US" sz="1200" u="none" dirty="0" smtClean="0"/>
              <a:t>Is</a:t>
            </a:r>
            <a:r>
              <a:rPr lang="en-US" sz="1200" u="none" baseline="0" dirty="0" smtClean="0"/>
              <a:t> it true that a lot of new teachers leave the profession because of behavior issues? </a:t>
            </a:r>
            <a:r>
              <a:rPr lang="en-US" sz="1200" u="none" dirty="0" smtClean="0"/>
              <a:t>Yes. According to recent research, the majority of new teachers who have resigned stated behavior issues as the reason.  Inability to control these issues lead to stress, fatigue, anxiety, and physical aches. </a:t>
            </a:r>
            <a:r>
              <a:rPr lang="en-US" sz="1200" b="0" u="none" dirty="0" smtClean="0"/>
              <a:t>So</a:t>
            </a:r>
            <a:r>
              <a:rPr lang="en-US" sz="1200" b="0" u="none" baseline="0" dirty="0" smtClean="0"/>
              <a:t> what are the behaviors</a:t>
            </a:r>
            <a:r>
              <a:rPr lang="en-US" sz="1200" b="0" baseline="0" dirty="0" smtClean="0"/>
              <a:t>? </a:t>
            </a:r>
            <a:r>
              <a:rPr lang="en-US" sz="1200" dirty="0" smtClean="0"/>
              <a:t>Examples of these behaviors include defiance, noncompliance, destruction, disruption, physical aggression, self-injury, social withdrawal, socially inappropriate behavior, stereotypy, and verbal aggression</a:t>
            </a:r>
            <a:r>
              <a:rPr lang="en-US" sz="1200" b="0" dirty="0" smtClean="0"/>
              <a:t>.</a:t>
            </a:r>
            <a:r>
              <a:rPr lang="en-US" sz="1200" b="0" baseline="0" dirty="0" smtClean="0"/>
              <a:t>   Ways to entice the teacher to stay and keep growing are g</a:t>
            </a:r>
            <a:r>
              <a:rPr lang="en-US" sz="1200" dirty="0" smtClean="0"/>
              <a:t>uidance and support!  Teachers want to succeed.  It is when they feel unsuccessful that they leave.  Show them that they are not alone in their struggles and that they too can develop a positive learning environment.</a:t>
            </a:r>
            <a:endParaRPr lang="en-US" dirty="0"/>
          </a:p>
        </p:txBody>
      </p:sp>
      <p:sp>
        <p:nvSpPr>
          <p:cNvPr id="4" name="Slide Number Placeholder 3"/>
          <p:cNvSpPr>
            <a:spLocks noGrp="1"/>
          </p:cNvSpPr>
          <p:nvPr>
            <p:ph type="sldNum" sz="quarter" idx="10"/>
          </p:nvPr>
        </p:nvSpPr>
        <p:spPr/>
        <p:txBody>
          <a:bodyPr/>
          <a:lstStyle/>
          <a:p>
            <a:fld id="{F78A15DF-C89F-4A0C-B7BD-BD1115A11D19}"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sz="1400" b="0" u="none" dirty="0" smtClean="0"/>
              <a:t>Would this help be useful for veteran teachers as well? </a:t>
            </a:r>
            <a:r>
              <a:rPr lang="en-US" sz="1200" u="none" dirty="0" smtClean="0"/>
              <a:t>Yes.  Experienced teachers encounter behavioral challenges as well.  Becoming educated about behavioral and emotional disorders, as well as learning ways to extinguish undesired behaviors can benefit anyone working in the school system. So w</a:t>
            </a:r>
            <a:r>
              <a:rPr lang="en-US" sz="1400" b="0" u="none" dirty="0" smtClean="0"/>
              <a:t>hy aren’t new teachers prepared for behavior issues?</a:t>
            </a:r>
            <a:r>
              <a:rPr lang="en-US" sz="1200" u="none" dirty="0" smtClean="0"/>
              <a:t> Colleges tend to focus on behavioral and classroom management in special education courses. With many special education students mainstreamed into the general education classroom, it can be surprising that general education teachers aren’t better prepared during pre-service training.  Lastly,</a:t>
            </a:r>
            <a:r>
              <a:rPr lang="en-US" sz="1200" u="none" baseline="0" dirty="0" smtClean="0"/>
              <a:t> </a:t>
            </a:r>
            <a:r>
              <a:rPr lang="en-US" sz="1200" b="0" u="none" baseline="0" dirty="0" smtClean="0"/>
              <a:t>w</a:t>
            </a:r>
            <a:r>
              <a:rPr lang="en-US" sz="1400" b="0" u="none" dirty="0" smtClean="0"/>
              <a:t>ould this require extra training for the principal? </a:t>
            </a:r>
            <a:r>
              <a:rPr lang="en-US" sz="1400" b="1" u="none" dirty="0" smtClean="0"/>
              <a:t> </a:t>
            </a:r>
            <a:r>
              <a:rPr lang="en-US" sz="1200" dirty="0" smtClean="0"/>
              <a:t>If not already trained in emotional and behavioral disorders, as well as interventions for extinguishing them, extra training may be required.  This can be incorporated in induction training, staff development sessions, or Act 48 trainings.</a:t>
            </a:r>
          </a:p>
          <a:p>
            <a:endParaRPr lang="en-US" dirty="0"/>
          </a:p>
        </p:txBody>
      </p:sp>
      <p:sp>
        <p:nvSpPr>
          <p:cNvPr id="4" name="Slide Number Placeholder 3"/>
          <p:cNvSpPr>
            <a:spLocks noGrp="1"/>
          </p:cNvSpPr>
          <p:nvPr>
            <p:ph type="sldNum" sz="quarter" idx="10"/>
          </p:nvPr>
        </p:nvSpPr>
        <p:spPr/>
        <p:txBody>
          <a:bodyPr/>
          <a:lstStyle/>
          <a:p>
            <a:fld id="{F78A15DF-C89F-4A0C-B7BD-BD1115A11D19}"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information found in this</a:t>
            </a:r>
            <a:r>
              <a:rPr lang="en-US" baseline="0" dirty="0" smtClean="0"/>
              <a:t> presentation derived from the following sources.  </a:t>
            </a:r>
            <a:endParaRPr lang="en-US" dirty="0"/>
          </a:p>
        </p:txBody>
      </p:sp>
      <p:sp>
        <p:nvSpPr>
          <p:cNvPr id="4" name="Slide Number Placeholder 3"/>
          <p:cNvSpPr>
            <a:spLocks noGrp="1"/>
          </p:cNvSpPr>
          <p:nvPr>
            <p:ph type="sldNum" sz="quarter" idx="10"/>
          </p:nvPr>
        </p:nvSpPr>
        <p:spPr/>
        <p:txBody>
          <a:bodyPr/>
          <a:lstStyle/>
          <a:p>
            <a:fld id="{F78A15DF-C89F-4A0C-B7BD-BD1115A11D19}"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8A15DF-C89F-4A0C-B7BD-BD1115A11D19}"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a:t>
            </a:r>
            <a:r>
              <a:rPr lang="en-US" baseline="0" dirty="0" smtClean="0"/>
              <a:t> is an overview of the main components of this presentation.</a:t>
            </a:r>
            <a:endParaRPr lang="en-US" dirty="0"/>
          </a:p>
        </p:txBody>
      </p:sp>
      <p:sp>
        <p:nvSpPr>
          <p:cNvPr id="4" name="Slide Number Placeholder 3"/>
          <p:cNvSpPr>
            <a:spLocks noGrp="1"/>
          </p:cNvSpPr>
          <p:nvPr>
            <p:ph type="sldNum" sz="quarter" idx="10"/>
          </p:nvPr>
        </p:nvSpPr>
        <p:spPr/>
        <p:txBody>
          <a:bodyPr/>
          <a:lstStyle/>
          <a:p>
            <a:fld id="{F78A15DF-C89F-4A0C-B7BD-BD1115A11D19}"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8A15DF-C89F-4A0C-B7BD-BD1115A11D19}" type="slidenum">
              <a:rPr lang="en-US" smtClean="0"/>
              <a:pPr/>
              <a:t>30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are emotional and behavior disorders? According</a:t>
            </a:r>
            <a:r>
              <a:rPr lang="en-US" baseline="0" dirty="0" smtClean="0"/>
              <a:t> to the Individuals with Disabilities Education Act, this is the definition of emotional and behavioral disorders.  Take a moment to read this.  With limited special education training, many general education teachers and school leaders are unaware that these disorders directly effect the behaviors and academic performance of many students.  It is important to consider these disorders for students exhibiting ongoing and intense hyperactivity, aggression, withdrawal, immaturity, and/or learning difficulties. </a:t>
            </a:r>
            <a:endParaRPr lang="en-US" dirty="0" smtClean="0"/>
          </a:p>
          <a:p>
            <a:endParaRPr lang="en-US" dirty="0"/>
          </a:p>
        </p:txBody>
      </p:sp>
      <p:sp>
        <p:nvSpPr>
          <p:cNvPr id="4" name="Slide Number Placeholder 3"/>
          <p:cNvSpPr>
            <a:spLocks noGrp="1"/>
          </p:cNvSpPr>
          <p:nvPr>
            <p:ph type="sldNum" sz="quarter" idx="10"/>
          </p:nvPr>
        </p:nvSpPr>
        <p:spPr/>
        <p:txBody>
          <a:bodyPr/>
          <a:lstStyle/>
          <a:p>
            <a:fld id="{F78A15DF-C89F-4A0C-B7BD-BD1115A11D1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a:t>
            </a:r>
            <a:r>
              <a:rPr lang="en-US" baseline="0" dirty="0" smtClean="0"/>
              <a:t> fully understand the challenges first year teachers experience, as well as proper interventions, we must first understand a few key terms. Take a few minutes to review the next few slides.</a:t>
            </a:r>
            <a:endParaRPr lang="en-US" dirty="0" smtClean="0"/>
          </a:p>
          <a:p>
            <a:endParaRPr lang="en-US" dirty="0"/>
          </a:p>
        </p:txBody>
      </p:sp>
      <p:sp>
        <p:nvSpPr>
          <p:cNvPr id="4" name="Slide Number Placeholder 3"/>
          <p:cNvSpPr>
            <a:spLocks noGrp="1"/>
          </p:cNvSpPr>
          <p:nvPr>
            <p:ph type="sldNum" sz="quarter" idx="10"/>
          </p:nvPr>
        </p:nvSpPr>
        <p:spPr/>
        <p:txBody>
          <a:bodyPr/>
          <a:lstStyle/>
          <a:p>
            <a:fld id="{F78A15DF-C89F-4A0C-B7BD-BD1115A11D1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8A15DF-C89F-4A0C-B7BD-BD1115A11D1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8A15DF-C89F-4A0C-B7BD-BD1115A11D1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8A15DF-C89F-4A0C-B7BD-BD1115A11D1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Research has indicated that many factors contribute to the unfortunate percentage of new teachers leaving the profession within their first years of employment.  In order to create affective solutions, we must first consider documented problems, such as: training, support, pressure, and guidance.  Shockingly, as high as 50% of teachers quit teaching within the first 5 years of their experience. The majority of this group declares that behaviors of students were the main reason for their decision to leave the field. Clearly, research shows that teachers are asking for increased support in the area of student behavior from 2 areas:  1)  from their administrators  and 2) during their teacher preparation.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F78A15DF-C89F-4A0C-B7BD-BD1115A11D1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EAB3D03-4F72-4DFB-B65E-1585BF5D6748}" type="datetime1">
              <a:rPr lang="en-US" smtClean="0"/>
              <a:pPr/>
              <a:t>4/24/12</a:t>
            </a:fld>
            <a:endParaRPr lang="en-US"/>
          </a:p>
        </p:txBody>
      </p:sp>
      <p:sp>
        <p:nvSpPr>
          <p:cNvPr id="19" name="Footer Placeholder 18"/>
          <p:cNvSpPr>
            <a:spLocks noGrp="1"/>
          </p:cNvSpPr>
          <p:nvPr>
            <p:ph type="ftr" sz="quarter" idx="11"/>
          </p:nvPr>
        </p:nvSpPr>
        <p:spPr/>
        <p:txBody>
          <a:bodyPr/>
          <a:lstStyle/>
          <a:p>
            <a:r>
              <a:rPr lang="en-US" dirty="0" smtClean="0"/>
              <a:t>Copyright 2012 T. Eiben</a:t>
            </a:r>
            <a:endParaRPr lang="en-US" dirty="0"/>
          </a:p>
        </p:txBody>
      </p:sp>
      <p:sp>
        <p:nvSpPr>
          <p:cNvPr id="27" name="Slide Number Placeholder 26"/>
          <p:cNvSpPr>
            <a:spLocks noGrp="1"/>
          </p:cNvSpPr>
          <p:nvPr>
            <p:ph type="sldNum" sz="quarter" idx="12"/>
          </p:nvPr>
        </p:nvSpPr>
        <p:spPr/>
        <p:txBody>
          <a:bodyPr/>
          <a:lstStyle/>
          <a:p>
            <a:fld id="{9D6CBA6D-4F4E-4BD7-AABC-5FE95A06B65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advTm="9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1C8FD3-AE87-4F2C-926D-D9BCF7DF4EB7}" type="datetime1">
              <a:rPr lang="en-US" smtClean="0"/>
              <a:pPr/>
              <a:t>4/24/12</a:t>
            </a:fld>
            <a:endParaRPr lang="en-US"/>
          </a:p>
        </p:txBody>
      </p:sp>
      <p:sp>
        <p:nvSpPr>
          <p:cNvPr id="5" name="Footer Placeholder 4"/>
          <p:cNvSpPr>
            <a:spLocks noGrp="1"/>
          </p:cNvSpPr>
          <p:nvPr>
            <p:ph type="ftr" sz="quarter" idx="11"/>
          </p:nvPr>
        </p:nvSpPr>
        <p:spPr/>
        <p:txBody>
          <a:bodyPr/>
          <a:lstStyle/>
          <a:p>
            <a:r>
              <a:rPr lang="en-US" dirty="0" smtClean="0"/>
              <a:t>Copyright 2012 T. Eiben</a:t>
            </a:r>
            <a:endParaRPr lang="en-US" dirty="0"/>
          </a:p>
        </p:txBody>
      </p:sp>
      <p:sp>
        <p:nvSpPr>
          <p:cNvPr id="6" name="Slide Number Placeholder 5"/>
          <p:cNvSpPr>
            <a:spLocks noGrp="1"/>
          </p:cNvSpPr>
          <p:nvPr>
            <p:ph type="sldNum" sz="quarter" idx="12"/>
          </p:nvPr>
        </p:nvSpPr>
        <p:spPr/>
        <p:txBody>
          <a:bodyPr/>
          <a:lstStyle/>
          <a:p>
            <a:fld id="{9D6CBA6D-4F4E-4BD7-AABC-5FE95A06B655}" type="slidenum">
              <a:rPr lang="en-US" smtClean="0"/>
              <a:pPr/>
              <a:t>‹#›</a:t>
            </a:fld>
            <a:endParaRPr lang="en-US"/>
          </a:p>
        </p:txBody>
      </p:sp>
    </p:spTree>
  </p:cSld>
  <p:clrMapOvr>
    <a:masterClrMapping/>
  </p:clrMapOvr>
  <p:transition xmlns:p14="http://schemas.microsoft.com/office/powerpoint/2010/main" advTm="9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AE5A07-4ED9-4986-A296-C591299E6495}" type="datetime1">
              <a:rPr lang="en-US" smtClean="0"/>
              <a:pPr/>
              <a:t>4/24/12</a:t>
            </a:fld>
            <a:endParaRPr lang="en-US"/>
          </a:p>
        </p:txBody>
      </p:sp>
      <p:sp>
        <p:nvSpPr>
          <p:cNvPr id="5" name="Footer Placeholder 4"/>
          <p:cNvSpPr>
            <a:spLocks noGrp="1"/>
          </p:cNvSpPr>
          <p:nvPr>
            <p:ph type="ftr" sz="quarter" idx="11"/>
          </p:nvPr>
        </p:nvSpPr>
        <p:spPr/>
        <p:txBody>
          <a:bodyPr/>
          <a:lstStyle/>
          <a:p>
            <a:r>
              <a:rPr lang="en-US" dirty="0" smtClean="0"/>
              <a:t>Copyright 2012 T. Eiben</a:t>
            </a:r>
            <a:endParaRPr lang="en-US" dirty="0"/>
          </a:p>
        </p:txBody>
      </p:sp>
      <p:sp>
        <p:nvSpPr>
          <p:cNvPr id="6" name="Slide Number Placeholder 5"/>
          <p:cNvSpPr>
            <a:spLocks noGrp="1"/>
          </p:cNvSpPr>
          <p:nvPr>
            <p:ph type="sldNum" sz="quarter" idx="12"/>
          </p:nvPr>
        </p:nvSpPr>
        <p:spPr/>
        <p:txBody>
          <a:bodyPr/>
          <a:lstStyle/>
          <a:p>
            <a:fld id="{9D6CBA6D-4F4E-4BD7-AABC-5FE95A06B655}" type="slidenum">
              <a:rPr lang="en-US" smtClean="0"/>
              <a:pPr/>
              <a:t>‹#›</a:t>
            </a:fld>
            <a:endParaRPr lang="en-US"/>
          </a:p>
        </p:txBody>
      </p:sp>
    </p:spTree>
  </p:cSld>
  <p:clrMapOvr>
    <a:masterClrMapping/>
  </p:clrMapOvr>
  <p:transition xmlns:p14="http://schemas.microsoft.com/office/powerpoint/2010/main" advTm="9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CA97C75-048C-4F0D-8A63-2A7411F12ECC}" type="datetime1">
              <a:rPr lang="en-US" smtClean="0"/>
              <a:pPr/>
              <a:t>4/24/12</a:t>
            </a:fld>
            <a:endParaRPr lang="en-US"/>
          </a:p>
        </p:txBody>
      </p:sp>
      <p:sp>
        <p:nvSpPr>
          <p:cNvPr id="5" name="Footer Placeholder 4"/>
          <p:cNvSpPr>
            <a:spLocks noGrp="1"/>
          </p:cNvSpPr>
          <p:nvPr>
            <p:ph type="ftr" sz="quarter" idx="11"/>
          </p:nvPr>
        </p:nvSpPr>
        <p:spPr/>
        <p:txBody>
          <a:bodyPr/>
          <a:lstStyle/>
          <a:p>
            <a:r>
              <a:rPr lang="en-US" dirty="0" smtClean="0"/>
              <a:t>Copyright 2012 T. Eiben</a:t>
            </a:r>
            <a:endParaRPr lang="en-US" dirty="0"/>
          </a:p>
        </p:txBody>
      </p:sp>
      <p:sp>
        <p:nvSpPr>
          <p:cNvPr id="6" name="Slide Number Placeholder 5"/>
          <p:cNvSpPr>
            <a:spLocks noGrp="1"/>
          </p:cNvSpPr>
          <p:nvPr>
            <p:ph type="sldNum" sz="quarter" idx="12"/>
          </p:nvPr>
        </p:nvSpPr>
        <p:spPr/>
        <p:txBody>
          <a:bodyPr/>
          <a:lstStyle/>
          <a:p>
            <a:fld id="{9D6CBA6D-4F4E-4BD7-AABC-5FE95A06B655}" type="slidenum">
              <a:rPr lang="en-US" smtClean="0"/>
              <a:pPr/>
              <a:t>‹#›</a:t>
            </a:fld>
            <a:endParaRPr lang="en-US"/>
          </a:p>
        </p:txBody>
      </p:sp>
    </p:spTree>
  </p:cSld>
  <p:clrMapOvr>
    <a:masterClrMapping/>
  </p:clrMapOvr>
  <p:transition xmlns:p14="http://schemas.microsoft.com/office/powerpoint/2010/main" advTm="9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ECF2EFE-8A76-4DF5-9E39-BDB99D1CA970}" type="datetime1">
              <a:rPr lang="en-US" smtClean="0"/>
              <a:pPr/>
              <a:t>4/24/12</a:t>
            </a:fld>
            <a:endParaRPr lang="en-US"/>
          </a:p>
        </p:txBody>
      </p:sp>
      <p:sp>
        <p:nvSpPr>
          <p:cNvPr id="5" name="Footer Placeholder 4"/>
          <p:cNvSpPr>
            <a:spLocks noGrp="1"/>
          </p:cNvSpPr>
          <p:nvPr>
            <p:ph type="ftr" sz="quarter" idx="11"/>
          </p:nvPr>
        </p:nvSpPr>
        <p:spPr/>
        <p:txBody>
          <a:bodyPr/>
          <a:lstStyle/>
          <a:p>
            <a:r>
              <a:rPr lang="en-US" dirty="0" smtClean="0"/>
              <a:t>Copyright 2012 T. Eiben</a:t>
            </a:r>
            <a:endParaRPr lang="en-US" dirty="0"/>
          </a:p>
        </p:txBody>
      </p:sp>
      <p:sp>
        <p:nvSpPr>
          <p:cNvPr id="6" name="Slide Number Placeholder 5"/>
          <p:cNvSpPr>
            <a:spLocks noGrp="1"/>
          </p:cNvSpPr>
          <p:nvPr>
            <p:ph type="sldNum" sz="quarter" idx="12"/>
          </p:nvPr>
        </p:nvSpPr>
        <p:spPr/>
        <p:txBody>
          <a:bodyPr/>
          <a:lstStyle/>
          <a:p>
            <a:fld id="{9D6CBA6D-4F4E-4BD7-AABC-5FE95A06B65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advTm="9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45FF8ED-33ED-4760-9FE6-A3E25A688CE2}" type="datetime1">
              <a:rPr lang="en-US" smtClean="0"/>
              <a:pPr/>
              <a:t>4/24/12</a:t>
            </a:fld>
            <a:endParaRPr lang="en-US"/>
          </a:p>
        </p:txBody>
      </p:sp>
      <p:sp>
        <p:nvSpPr>
          <p:cNvPr id="6" name="Footer Placeholder 5"/>
          <p:cNvSpPr>
            <a:spLocks noGrp="1"/>
          </p:cNvSpPr>
          <p:nvPr>
            <p:ph type="ftr" sz="quarter" idx="11"/>
          </p:nvPr>
        </p:nvSpPr>
        <p:spPr/>
        <p:txBody>
          <a:bodyPr/>
          <a:lstStyle/>
          <a:p>
            <a:r>
              <a:rPr lang="en-US" dirty="0" smtClean="0"/>
              <a:t>Copyright 2012 T. Eiben</a:t>
            </a:r>
            <a:endParaRPr lang="en-US" dirty="0"/>
          </a:p>
        </p:txBody>
      </p:sp>
      <p:sp>
        <p:nvSpPr>
          <p:cNvPr id="7" name="Slide Number Placeholder 6"/>
          <p:cNvSpPr>
            <a:spLocks noGrp="1"/>
          </p:cNvSpPr>
          <p:nvPr>
            <p:ph type="sldNum" sz="quarter" idx="12"/>
          </p:nvPr>
        </p:nvSpPr>
        <p:spPr/>
        <p:txBody>
          <a:bodyPr/>
          <a:lstStyle/>
          <a:p>
            <a:fld id="{9D6CBA6D-4F4E-4BD7-AABC-5FE95A06B655}" type="slidenum">
              <a:rPr lang="en-US" smtClean="0"/>
              <a:pPr/>
              <a:t>‹#›</a:t>
            </a:fld>
            <a:endParaRPr lang="en-US"/>
          </a:p>
        </p:txBody>
      </p:sp>
    </p:spTree>
  </p:cSld>
  <p:clrMapOvr>
    <a:masterClrMapping/>
  </p:clrMapOvr>
  <p:transition xmlns:p14="http://schemas.microsoft.com/office/powerpoint/2010/main" advTm="9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51FE214-416F-456D-ACF2-41C1AF1BF9BA}" type="datetime1">
              <a:rPr lang="en-US" smtClean="0"/>
              <a:pPr/>
              <a:t>4/24/12</a:t>
            </a:fld>
            <a:endParaRPr lang="en-US"/>
          </a:p>
        </p:txBody>
      </p:sp>
      <p:sp>
        <p:nvSpPr>
          <p:cNvPr id="8" name="Footer Placeholder 7"/>
          <p:cNvSpPr>
            <a:spLocks noGrp="1"/>
          </p:cNvSpPr>
          <p:nvPr>
            <p:ph type="ftr" sz="quarter" idx="11"/>
          </p:nvPr>
        </p:nvSpPr>
        <p:spPr/>
        <p:txBody>
          <a:bodyPr/>
          <a:lstStyle/>
          <a:p>
            <a:r>
              <a:rPr lang="en-US" dirty="0" smtClean="0"/>
              <a:t>Copyright 2012 T. Eiben</a:t>
            </a:r>
            <a:endParaRPr lang="en-US" dirty="0"/>
          </a:p>
        </p:txBody>
      </p:sp>
      <p:sp>
        <p:nvSpPr>
          <p:cNvPr id="9" name="Slide Number Placeholder 8"/>
          <p:cNvSpPr>
            <a:spLocks noGrp="1"/>
          </p:cNvSpPr>
          <p:nvPr>
            <p:ph type="sldNum" sz="quarter" idx="12"/>
          </p:nvPr>
        </p:nvSpPr>
        <p:spPr/>
        <p:txBody>
          <a:bodyPr/>
          <a:lstStyle/>
          <a:p>
            <a:fld id="{9D6CBA6D-4F4E-4BD7-AABC-5FE95A06B655}" type="slidenum">
              <a:rPr lang="en-US" smtClean="0"/>
              <a:pPr/>
              <a:t>‹#›</a:t>
            </a:fld>
            <a:endParaRPr lang="en-US"/>
          </a:p>
        </p:txBody>
      </p:sp>
    </p:spTree>
  </p:cSld>
  <p:clrMapOvr>
    <a:masterClrMapping/>
  </p:clrMapOvr>
  <p:transition xmlns:p14="http://schemas.microsoft.com/office/powerpoint/2010/main" advTm="9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DE53B0F-EC03-42FA-874C-FB9629BF6C7F}" type="datetime1">
              <a:rPr lang="en-US" smtClean="0"/>
              <a:pPr/>
              <a:t>4/24/12</a:t>
            </a:fld>
            <a:endParaRPr lang="en-US"/>
          </a:p>
        </p:txBody>
      </p:sp>
      <p:sp>
        <p:nvSpPr>
          <p:cNvPr id="4" name="Footer Placeholder 3"/>
          <p:cNvSpPr>
            <a:spLocks noGrp="1"/>
          </p:cNvSpPr>
          <p:nvPr>
            <p:ph type="ftr" sz="quarter" idx="11"/>
          </p:nvPr>
        </p:nvSpPr>
        <p:spPr/>
        <p:txBody>
          <a:bodyPr/>
          <a:lstStyle/>
          <a:p>
            <a:r>
              <a:rPr lang="en-US" dirty="0" smtClean="0"/>
              <a:t>Copyright 2012 T. Eiben</a:t>
            </a:r>
            <a:endParaRPr lang="en-US" dirty="0"/>
          </a:p>
        </p:txBody>
      </p:sp>
      <p:sp>
        <p:nvSpPr>
          <p:cNvPr id="5" name="Slide Number Placeholder 4"/>
          <p:cNvSpPr>
            <a:spLocks noGrp="1"/>
          </p:cNvSpPr>
          <p:nvPr>
            <p:ph type="sldNum" sz="quarter" idx="12"/>
          </p:nvPr>
        </p:nvSpPr>
        <p:spPr/>
        <p:txBody>
          <a:bodyPr/>
          <a:lstStyle/>
          <a:p>
            <a:fld id="{9D6CBA6D-4F4E-4BD7-AABC-5FE95A06B655}" type="slidenum">
              <a:rPr lang="en-US" smtClean="0"/>
              <a:pPr/>
              <a:t>‹#›</a:t>
            </a:fld>
            <a:endParaRPr lang="en-US"/>
          </a:p>
        </p:txBody>
      </p:sp>
    </p:spTree>
  </p:cSld>
  <p:clrMapOvr>
    <a:masterClrMapping/>
  </p:clrMapOvr>
  <p:transition xmlns:p14="http://schemas.microsoft.com/office/powerpoint/2010/main" advTm="9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EDA271-4EC0-4ACD-BE9E-505989E9DC5C}" type="datetime1">
              <a:rPr lang="en-US" smtClean="0"/>
              <a:pPr/>
              <a:t>4/24/12</a:t>
            </a:fld>
            <a:endParaRPr lang="en-US"/>
          </a:p>
        </p:txBody>
      </p:sp>
      <p:sp>
        <p:nvSpPr>
          <p:cNvPr id="3" name="Footer Placeholder 2"/>
          <p:cNvSpPr>
            <a:spLocks noGrp="1"/>
          </p:cNvSpPr>
          <p:nvPr>
            <p:ph type="ftr" sz="quarter" idx="11"/>
          </p:nvPr>
        </p:nvSpPr>
        <p:spPr/>
        <p:txBody>
          <a:bodyPr/>
          <a:lstStyle/>
          <a:p>
            <a:r>
              <a:rPr lang="en-US" dirty="0" smtClean="0"/>
              <a:t>Copyright 2012 T. Eiben</a:t>
            </a:r>
            <a:endParaRPr lang="en-US" dirty="0"/>
          </a:p>
        </p:txBody>
      </p:sp>
      <p:sp>
        <p:nvSpPr>
          <p:cNvPr id="4" name="Slide Number Placeholder 3"/>
          <p:cNvSpPr>
            <a:spLocks noGrp="1"/>
          </p:cNvSpPr>
          <p:nvPr>
            <p:ph type="sldNum" sz="quarter" idx="12"/>
          </p:nvPr>
        </p:nvSpPr>
        <p:spPr/>
        <p:txBody>
          <a:bodyPr/>
          <a:lstStyle/>
          <a:p>
            <a:fld id="{9D6CBA6D-4F4E-4BD7-AABC-5FE95A06B655}" type="slidenum">
              <a:rPr lang="en-US" smtClean="0"/>
              <a:pPr/>
              <a:t>‹#›</a:t>
            </a:fld>
            <a:endParaRPr lang="en-US"/>
          </a:p>
        </p:txBody>
      </p:sp>
    </p:spTree>
  </p:cSld>
  <p:clrMapOvr>
    <a:masterClrMapping/>
  </p:clrMapOvr>
  <p:transition xmlns:p14="http://schemas.microsoft.com/office/powerpoint/2010/main" advTm="90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98A21C0-C67D-47FE-81BC-BD03217CC4EC}" type="datetime1">
              <a:rPr lang="en-US" smtClean="0"/>
              <a:pPr/>
              <a:t>4/24/12</a:t>
            </a:fld>
            <a:endParaRPr lang="en-US"/>
          </a:p>
        </p:txBody>
      </p:sp>
      <p:sp>
        <p:nvSpPr>
          <p:cNvPr id="6" name="Footer Placeholder 5"/>
          <p:cNvSpPr>
            <a:spLocks noGrp="1"/>
          </p:cNvSpPr>
          <p:nvPr>
            <p:ph type="ftr" sz="quarter" idx="11"/>
          </p:nvPr>
        </p:nvSpPr>
        <p:spPr/>
        <p:txBody>
          <a:bodyPr/>
          <a:lstStyle/>
          <a:p>
            <a:r>
              <a:rPr lang="en-US" dirty="0" smtClean="0"/>
              <a:t>Copyright 2012 T. Eiben</a:t>
            </a:r>
            <a:endParaRPr lang="en-US" dirty="0"/>
          </a:p>
        </p:txBody>
      </p:sp>
      <p:sp>
        <p:nvSpPr>
          <p:cNvPr id="7" name="Slide Number Placeholder 6"/>
          <p:cNvSpPr>
            <a:spLocks noGrp="1"/>
          </p:cNvSpPr>
          <p:nvPr>
            <p:ph type="sldNum" sz="quarter" idx="12"/>
          </p:nvPr>
        </p:nvSpPr>
        <p:spPr/>
        <p:txBody>
          <a:bodyPr/>
          <a:lstStyle/>
          <a:p>
            <a:fld id="{9D6CBA6D-4F4E-4BD7-AABC-5FE95A06B655}" type="slidenum">
              <a:rPr lang="en-US" smtClean="0"/>
              <a:pPr/>
              <a:t>‹#›</a:t>
            </a:fld>
            <a:endParaRPr lang="en-US"/>
          </a:p>
        </p:txBody>
      </p:sp>
    </p:spTree>
  </p:cSld>
  <p:clrMapOvr>
    <a:masterClrMapping/>
  </p:clrMapOvr>
  <p:transition xmlns:p14="http://schemas.microsoft.com/office/powerpoint/2010/main" advTm="9000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4197B37-1B74-41F2-80C7-542EBD46B30F}" type="datetime1">
              <a:rPr lang="en-US" smtClean="0"/>
              <a:pPr/>
              <a:t>4/24/12</a:t>
            </a:fld>
            <a:endParaRPr lang="en-US"/>
          </a:p>
        </p:txBody>
      </p:sp>
      <p:sp>
        <p:nvSpPr>
          <p:cNvPr id="6" name="Footer Placeholder 5"/>
          <p:cNvSpPr>
            <a:spLocks noGrp="1"/>
          </p:cNvSpPr>
          <p:nvPr>
            <p:ph type="ftr" sz="quarter" idx="11"/>
          </p:nvPr>
        </p:nvSpPr>
        <p:spPr/>
        <p:txBody>
          <a:bodyPr/>
          <a:lstStyle/>
          <a:p>
            <a:r>
              <a:rPr lang="en-US" dirty="0" smtClean="0"/>
              <a:t>Copyright 2012 T. Eiben</a:t>
            </a:r>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9D6CBA6D-4F4E-4BD7-AABC-5FE95A06B655}"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xmlns:p14="http://schemas.microsoft.com/office/powerpoint/2010/main" advTm="9000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006AD45-C47F-45E9-B29C-A5D95DE296E5}" type="datetime1">
              <a:rPr lang="en-US" smtClean="0"/>
              <a:pPr/>
              <a:t>4/24/12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dirty="0" smtClean="0"/>
              <a:t>Copyright 2012 T. Eiben</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D6CBA6D-4F4E-4BD7-AABC-5FE95A06B655}"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xmlns:p14="http://schemas.microsoft.com/office/powerpoint/2010/main" advTm="90000"/>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image" Target="../media/image2.png"/><Relationship Id="rId1" Type="http://schemas.microsoft.com/office/2007/relationships/media" Target="../media/media1.WAV"/><Relationship Id="rId2" Type="http://schemas.openxmlformats.org/officeDocument/2006/relationships/audio" Target="../media/media1.WAV"/></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0.xml"/><Relationship Id="rId5" Type="http://schemas.openxmlformats.org/officeDocument/2006/relationships/image" Target="../media/image11.png"/><Relationship Id="rId1" Type="http://schemas.microsoft.com/office/2007/relationships/media" Target="../media/media7.WAV"/><Relationship Id="rId2" Type="http://schemas.openxmlformats.org/officeDocument/2006/relationships/audio" Target="../media/media7.WAV"/></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1.xml"/><Relationship Id="rId5" Type="http://schemas.openxmlformats.org/officeDocument/2006/relationships/image" Target="../media/image12.png"/><Relationship Id="rId1" Type="http://schemas.microsoft.com/office/2007/relationships/media" Target="../media/media8.WAV"/><Relationship Id="rId2" Type="http://schemas.openxmlformats.org/officeDocument/2006/relationships/audio" Target="../media/media8.WAV"/></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2.xml"/><Relationship Id="rId5" Type="http://schemas.openxmlformats.org/officeDocument/2006/relationships/image" Target="../media/image13.jpeg"/><Relationship Id="rId6" Type="http://schemas.openxmlformats.org/officeDocument/2006/relationships/image" Target="../media/image14.png"/><Relationship Id="rId1" Type="http://schemas.microsoft.com/office/2007/relationships/media" Target="../media/media9.WAV"/><Relationship Id="rId2" Type="http://schemas.openxmlformats.org/officeDocument/2006/relationships/audio" Target="../media/media9.WAV"/></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3.xml"/><Relationship Id="rId5" Type="http://schemas.openxmlformats.org/officeDocument/2006/relationships/image" Target="../media/image15.png"/><Relationship Id="rId1" Type="http://schemas.microsoft.com/office/2007/relationships/media" Target="../media/media10.WAV"/><Relationship Id="rId2" Type="http://schemas.openxmlformats.org/officeDocument/2006/relationships/audio" Target="../media/media10.WAV"/></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4.xml"/><Relationship Id="rId5" Type="http://schemas.openxmlformats.org/officeDocument/2006/relationships/image" Target="../media/image16.png"/><Relationship Id="rId1" Type="http://schemas.microsoft.com/office/2007/relationships/media" Target="../media/media11.WAV"/><Relationship Id="rId2" Type="http://schemas.openxmlformats.org/officeDocument/2006/relationships/audio" Target="../media/media11.WAV"/></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5.xml"/><Relationship Id="rId5" Type="http://schemas.openxmlformats.org/officeDocument/2006/relationships/image" Target="../media/image17.png"/><Relationship Id="rId1" Type="http://schemas.microsoft.com/office/2007/relationships/media" Target="../media/media12.WAV"/><Relationship Id="rId2" Type="http://schemas.openxmlformats.org/officeDocument/2006/relationships/audio" Target="../media/media12.WAV"/></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6.xml"/><Relationship Id="rId5" Type="http://schemas.openxmlformats.org/officeDocument/2006/relationships/image" Target="../media/image18.jpeg"/><Relationship Id="rId6" Type="http://schemas.openxmlformats.org/officeDocument/2006/relationships/image" Target="../media/image19.png"/><Relationship Id="rId1" Type="http://schemas.microsoft.com/office/2007/relationships/media" Target="../media/media13.WAV"/><Relationship Id="rId2" Type="http://schemas.openxmlformats.org/officeDocument/2006/relationships/audio" Target="../media/media13.WAV"/></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7.xml"/><Relationship Id="rId5" Type="http://schemas.openxmlformats.org/officeDocument/2006/relationships/image" Target="../media/image20.png"/><Relationship Id="rId1" Type="http://schemas.microsoft.com/office/2007/relationships/media" Target="../media/media14.WAV"/><Relationship Id="rId2" Type="http://schemas.openxmlformats.org/officeDocument/2006/relationships/audio" Target="../media/media14.WAV"/></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8.xml"/><Relationship Id="rId5" Type="http://schemas.openxmlformats.org/officeDocument/2006/relationships/image" Target="../media/image21.png"/><Relationship Id="rId1" Type="http://schemas.microsoft.com/office/2007/relationships/media" Target="../media/media15.WAV"/><Relationship Id="rId2" Type="http://schemas.openxmlformats.org/officeDocument/2006/relationships/audio" Target="../media/media15.WAV"/></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9.xml"/><Relationship Id="rId5" Type="http://schemas.openxmlformats.org/officeDocument/2006/relationships/image" Target="../media/image22.png"/><Relationship Id="rId1" Type="http://schemas.microsoft.com/office/2007/relationships/media" Target="../media/media16.WAV"/><Relationship Id="rId2" Type="http://schemas.openxmlformats.org/officeDocument/2006/relationships/audio" Target="../media/media16.WAV"/></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xml"/><Relationship Id="rId5" Type="http://schemas.openxmlformats.org/officeDocument/2006/relationships/hyperlink" Target="http://www.sxc.hu/browse.phtml?f=download&amp;id=692910&amp;redirect=photo" TargetMode="External"/><Relationship Id="rId6" Type="http://schemas.openxmlformats.org/officeDocument/2006/relationships/image" Target="../media/image3.jpeg"/><Relationship Id="rId7" Type="http://schemas.openxmlformats.org/officeDocument/2006/relationships/image" Target="../media/image4.png"/><Relationship Id="rId1" Type="http://schemas.microsoft.com/office/2007/relationships/media" Target="../media/media2.WAV"/><Relationship Id="rId2" Type="http://schemas.openxmlformats.org/officeDocument/2006/relationships/audio" Target="../media/media2.WAV"/></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0.xml"/><Relationship Id="rId5" Type="http://schemas.openxmlformats.org/officeDocument/2006/relationships/image" Target="../media/image23.png"/><Relationship Id="rId1" Type="http://schemas.microsoft.com/office/2007/relationships/media" Target="../media/media17.WAV"/><Relationship Id="rId2" Type="http://schemas.openxmlformats.org/officeDocument/2006/relationships/audio" Target="../media/media17.WAV"/></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notesSlide" Target="../notesSlides/notesSlide21.xml"/><Relationship Id="rId5" Type="http://schemas.openxmlformats.org/officeDocument/2006/relationships/image" Target="../media/image24.jpeg"/><Relationship Id="rId6" Type="http://schemas.openxmlformats.org/officeDocument/2006/relationships/image" Target="../media/image25.png"/><Relationship Id="rId1" Type="http://schemas.microsoft.com/office/2007/relationships/media" Target="../media/media18.WAV"/><Relationship Id="rId2" Type="http://schemas.openxmlformats.org/officeDocument/2006/relationships/audio" Target="../media/media18.WAV"/></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2.xml"/><Relationship Id="rId5" Type="http://schemas.openxmlformats.org/officeDocument/2006/relationships/image" Target="../media/image26.jpeg"/><Relationship Id="rId6" Type="http://schemas.openxmlformats.org/officeDocument/2006/relationships/image" Target="../media/image27.png"/><Relationship Id="rId1" Type="http://schemas.microsoft.com/office/2007/relationships/media" Target="../media/media19.WAV"/><Relationship Id="rId2" Type="http://schemas.openxmlformats.org/officeDocument/2006/relationships/audio" Target="../media/media19.WAV"/></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3.xml"/><Relationship Id="rId5" Type="http://schemas.openxmlformats.org/officeDocument/2006/relationships/image" Target="../media/image28.jpeg"/><Relationship Id="rId6" Type="http://schemas.openxmlformats.org/officeDocument/2006/relationships/image" Target="../media/image29.png"/><Relationship Id="rId1" Type="http://schemas.microsoft.com/office/2007/relationships/media" Target="../media/media20.WAV"/><Relationship Id="rId2" Type="http://schemas.openxmlformats.org/officeDocument/2006/relationships/audio" Target="../media/media20.WAV"/></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4.xml"/><Relationship Id="rId5" Type="http://schemas.openxmlformats.org/officeDocument/2006/relationships/image" Target="../media/image30.png"/><Relationship Id="rId1" Type="http://schemas.microsoft.com/office/2007/relationships/media" Target="../media/media21.WAV"/><Relationship Id="rId2" Type="http://schemas.openxmlformats.org/officeDocument/2006/relationships/audio" Target="../media/media21.WAV"/></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6.xml"/><Relationship Id="rId5" Type="http://schemas.openxmlformats.org/officeDocument/2006/relationships/image" Target="../media/image31.png"/><Relationship Id="rId1" Type="http://schemas.microsoft.com/office/2007/relationships/media" Target="../media/media22.WAV"/><Relationship Id="rId2" Type="http://schemas.openxmlformats.org/officeDocument/2006/relationships/audio" Target="../media/media22.WAV"/></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7.xml"/><Relationship Id="rId5" Type="http://schemas.openxmlformats.org/officeDocument/2006/relationships/image" Target="../media/image32.png"/><Relationship Id="rId1" Type="http://schemas.microsoft.com/office/2007/relationships/media" Target="../media/media23.WAV"/><Relationship Id="rId2" Type="http://schemas.openxmlformats.org/officeDocument/2006/relationships/audio" Target="../media/media23.WAV"/></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8.xml"/><Relationship Id="rId5" Type="http://schemas.openxmlformats.org/officeDocument/2006/relationships/image" Target="../media/image33.png"/><Relationship Id="rId1" Type="http://schemas.microsoft.com/office/2007/relationships/media" Target="../media/media24.WAV"/><Relationship Id="rId2" Type="http://schemas.openxmlformats.org/officeDocument/2006/relationships/audio" Target="../media/media24.WAV"/></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idea.ed.gov/"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xml"/><Relationship Id="rId5" Type="http://schemas.openxmlformats.org/officeDocument/2006/relationships/image" Target="../media/image5.jpeg"/><Relationship Id="rId6" Type="http://schemas.openxmlformats.org/officeDocument/2006/relationships/image" Target="../media/image6.png"/><Relationship Id="rId1" Type="http://schemas.microsoft.com/office/2007/relationships/media" Target="../media/media3.WAV"/><Relationship Id="rId2" Type="http://schemas.openxmlformats.org/officeDocument/2006/relationships/audio" Target="../media/media3.WAV"/></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www.sxc.hu/"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xml"/><Relationship Id="rId5" Type="http://schemas.openxmlformats.org/officeDocument/2006/relationships/image" Target="../media/image7.png"/><Relationship Id="rId1" Type="http://schemas.microsoft.com/office/2007/relationships/media" Target="../media/media4.WAV"/><Relationship Id="rId2" Type="http://schemas.openxmlformats.org/officeDocument/2006/relationships/audio" Target="../media/media4.WAV"/></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xml"/><Relationship Id="rId5" Type="http://schemas.openxmlformats.org/officeDocument/2006/relationships/image" Target="../media/image8.png"/><Relationship Id="rId1" Type="http://schemas.microsoft.com/office/2007/relationships/media" Target="../media/media5.WAV"/><Relationship Id="rId2" Type="http://schemas.openxmlformats.org/officeDocument/2006/relationships/audio" Target="../media/media5.WAV"/></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9.xml"/><Relationship Id="rId5" Type="http://schemas.openxmlformats.org/officeDocument/2006/relationships/image" Target="../media/image10.png"/><Relationship Id="rId1" Type="http://schemas.microsoft.com/office/2007/relationships/media" Target="../media/media6.WAV"/><Relationship Id="rId2" Type="http://schemas.openxmlformats.org/officeDocument/2006/relationships/audio" Target="../media/media6.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A Guide to Helping </a:t>
            </a:r>
            <a:br>
              <a:rPr lang="en-US" dirty="0" smtClean="0"/>
            </a:br>
            <a:r>
              <a:rPr lang="en-US" dirty="0" smtClean="0"/>
              <a:t>New Teachers Succeed</a:t>
            </a:r>
            <a:endParaRPr lang="en-US" dirty="0"/>
          </a:p>
        </p:txBody>
      </p:sp>
      <p:sp>
        <p:nvSpPr>
          <p:cNvPr id="3" name="Subtitle 2"/>
          <p:cNvSpPr>
            <a:spLocks noGrp="1"/>
          </p:cNvSpPr>
          <p:nvPr>
            <p:ph type="subTitle" idx="1"/>
          </p:nvPr>
        </p:nvSpPr>
        <p:spPr>
          <a:xfrm>
            <a:off x="533400" y="3228536"/>
            <a:ext cx="7854696" cy="2181664"/>
          </a:xfrm>
        </p:spPr>
        <p:txBody>
          <a:bodyPr>
            <a:normAutofit fontScale="92500" lnSpcReduction="20000"/>
          </a:bodyPr>
          <a:lstStyle/>
          <a:p>
            <a:pPr algn="ctr"/>
            <a:r>
              <a:rPr lang="en-US" dirty="0" smtClean="0"/>
              <a:t>Strategies for principals and administrators to assist new teachers overcome behavioral challenges within the classroom</a:t>
            </a:r>
          </a:p>
          <a:p>
            <a:pPr algn="ctr">
              <a:buFont typeface="Arial" pitchFamily="34" charset="0"/>
              <a:buChar char="•"/>
            </a:pPr>
            <a:endParaRPr lang="en-US" dirty="0" smtClean="0"/>
          </a:p>
          <a:p>
            <a:pPr algn="ctr"/>
            <a:r>
              <a:rPr lang="en-US" dirty="0" smtClean="0"/>
              <a:t>Tara Eiben</a:t>
            </a:r>
          </a:p>
          <a:p>
            <a:pPr algn="ctr"/>
            <a:r>
              <a:rPr lang="en-US" dirty="0" smtClean="0"/>
              <a:t>University of Pittsburgh</a:t>
            </a:r>
            <a:endParaRPr lang="en-US" dirty="0"/>
          </a:p>
        </p:txBody>
      </p:sp>
      <p:sp>
        <p:nvSpPr>
          <p:cNvPr id="6" name="Slide Number Placeholder 5"/>
          <p:cNvSpPr>
            <a:spLocks noGrp="1"/>
          </p:cNvSpPr>
          <p:nvPr>
            <p:ph type="sldNum" sz="quarter" idx="12"/>
          </p:nvPr>
        </p:nvSpPr>
        <p:spPr/>
        <p:txBody>
          <a:bodyPr/>
          <a:lstStyle/>
          <a:p>
            <a:fld id="{9D6CBA6D-4F4E-4BD7-AABC-5FE95A06B655}" type="slidenum">
              <a:rPr lang="en-US" smtClean="0"/>
              <a:pPr/>
              <a:t>1</a:t>
            </a:fld>
            <a:endParaRPr lang="en-US"/>
          </a:p>
        </p:txBody>
      </p:sp>
      <p:sp>
        <p:nvSpPr>
          <p:cNvPr id="7" name="Footer Placeholder 6"/>
          <p:cNvSpPr>
            <a:spLocks noGrp="1"/>
          </p:cNvSpPr>
          <p:nvPr>
            <p:ph type="ftr" sz="quarter" idx="11"/>
          </p:nvPr>
        </p:nvSpPr>
        <p:spPr>
          <a:xfrm>
            <a:off x="3657600" y="5334000"/>
            <a:ext cx="3352800" cy="365125"/>
          </a:xfrm>
        </p:spPr>
        <p:txBody>
          <a:bodyPr/>
          <a:lstStyle/>
          <a:p>
            <a:r>
              <a:rPr lang="en-US" dirty="0" smtClean="0"/>
              <a:t>Copyright 2012 T. Eiben</a:t>
            </a:r>
            <a:endParaRPr lang="en-US" dirty="0"/>
          </a:p>
        </p:txBody>
      </p:sp>
      <p:pic>
        <p:nvPicPr>
          <p:cNvPr id="14" name="Recorded Sound">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304800" y="6248400"/>
            <a:ext cx="304800" cy="304800"/>
          </a:xfrm>
          <a:prstGeom prst="rect">
            <a:avLst/>
          </a:prstGeom>
        </p:spPr>
      </p:pic>
    </p:spTree>
  </p:cSld>
  <p:clrMapOvr>
    <a:masterClrMapping/>
  </p:clrMapOvr>
  <p:transition xmlns:p14="http://schemas.microsoft.com/office/powerpoint/2010/main" advTm="90000"/>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50" fill="hold"/>
                                        <p:tgtEl>
                                          <p:spTgt spid="14"/>
                                        </p:tgtEl>
                                      </p:cBhvr>
                                    </p:cmd>
                                  </p:childTnLst>
                                </p:cTn>
                              </p:par>
                            </p:childTnLst>
                          </p:cTn>
                        </p:par>
                      </p:childTnLst>
                    </p:cTn>
                  </p:par>
                </p:childTnLst>
              </p:cTn>
              <p:nextCondLst>
                <p:cond evt="onClick" delay="0">
                  <p:tgtEl>
                    <p:spTgt spid="1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One Stroke Script LET" pitchFamily="2" charset="0"/>
              </a:rPr>
              <a:t>Research </a:t>
            </a:r>
            <a:r>
              <a:rPr lang="en-US" b="1" dirty="0" smtClean="0">
                <a:latin typeface="One Stroke Script LET" pitchFamily="2" charset="0"/>
              </a:rPr>
              <a:t>Findings, cont’d</a:t>
            </a:r>
            <a:endParaRPr lang="en-US" b="1" dirty="0">
              <a:latin typeface="One Stroke Script LET" pitchFamily="2" charset="0"/>
            </a:endParaRPr>
          </a:p>
        </p:txBody>
      </p:sp>
      <p:sp>
        <p:nvSpPr>
          <p:cNvPr id="3" name="Content Placeholder 2"/>
          <p:cNvSpPr>
            <a:spLocks noGrp="1"/>
          </p:cNvSpPr>
          <p:nvPr>
            <p:ph idx="1"/>
          </p:nvPr>
        </p:nvSpPr>
        <p:spPr/>
        <p:txBody>
          <a:bodyPr>
            <a:normAutofit fontScale="85000" lnSpcReduction="20000"/>
          </a:bodyPr>
          <a:lstStyle/>
          <a:p>
            <a:r>
              <a:rPr lang="en-US" dirty="0" smtClean="0"/>
              <a:t>Various reports have documented teachers’ concerns of not being properly prepared to deal with challenging behaviors.</a:t>
            </a:r>
            <a:r>
              <a:rPr lang="en-US" baseline="30000" dirty="0" smtClean="0"/>
              <a:t>7</a:t>
            </a:r>
          </a:p>
          <a:p>
            <a:endParaRPr lang="en-US" dirty="0" smtClean="0"/>
          </a:p>
          <a:p>
            <a:r>
              <a:rPr lang="en-US" dirty="0" smtClean="0"/>
              <a:t>Teachers cited pressure from administration to meet time constraints and high standards (student behaviors, test scores, etc.) as reasons why their teaching styles became controlling.</a:t>
            </a:r>
            <a:r>
              <a:rPr lang="en-US" baseline="30000" dirty="0" smtClean="0"/>
              <a:t>6</a:t>
            </a:r>
          </a:p>
          <a:p>
            <a:pPr>
              <a:buNone/>
            </a:pPr>
            <a:endParaRPr lang="en-US" dirty="0" smtClean="0"/>
          </a:p>
          <a:p>
            <a:r>
              <a:rPr lang="en-US" dirty="0" smtClean="0"/>
              <a:t>Teachers who do not receive proper guidance from their principals have stated feelings of neglect, low morale, and desire to find employment elsewhere.</a:t>
            </a:r>
            <a:r>
              <a:rPr lang="en-US" baseline="30000" dirty="0" smtClean="0"/>
              <a:t>10</a:t>
            </a:r>
          </a:p>
          <a:p>
            <a:pPr>
              <a:buNone/>
            </a:pPr>
            <a:endParaRPr lang="en-US" dirty="0" smtClean="0"/>
          </a:p>
          <a:p>
            <a:r>
              <a:rPr lang="en-US" dirty="0" smtClean="0"/>
              <a:t>Although most principals acknowledge their duty to nurture teacher development, they are often skeptical of their abilities to do it well.</a:t>
            </a:r>
            <a:r>
              <a:rPr lang="en-US" baseline="30000" dirty="0" smtClean="0"/>
              <a:t>3</a:t>
            </a:r>
          </a:p>
          <a:p>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9D6CBA6D-4F4E-4BD7-AABC-5FE95A06B655}" type="slidenum">
              <a:rPr lang="en-US" smtClean="0"/>
              <a:pPr/>
              <a:t>10</a:t>
            </a:fld>
            <a:endParaRPr lang="en-US"/>
          </a:p>
        </p:txBody>
      </p:sp>
      <p:sp>
        <p:nvSpPr>
          <p:cNvPr id="5" name="Footer Placeholder 4"/>
          <p:cNvSpPr>
            <a:spLocks noGrp="1"/>
          </p:cNvSpPr>
          <p:nvPr>
            <p:ph type="ftr" sz="quarter" idx="11"/>
          </p:nvPr>
        </p:nvSpPr>
        <p:spPr/>
        <p:txBody>
          <a:bodyPr/>
          <a:lstStyle/>
          <a:p>
            <a:pPr algn="ctr"/>
            <a:r>
              <a:rPr lang="en-US" dirty="0" smtClean="0"/>
              <a:t>Copyright 2012 T. Eiben</a:t>
            </a:r>
            <a:endParaRPr lang="en-US" dirty="0"/>
          </a:p>
        </p:txBody>
      </p:sp>
      <p:pic>
        <p:nvPicPr>
          <p:cNvPr id="6" name="Recorded Sound">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304800" y="6324600"/>
            <a:ext cx="304800" cy="304800"/>
          </a:xfrm>
          <a:prstGeom prst="rect">
            <a:avLst/>
          </a:prstGeom>
        </p:spPr>
      </p:pic>
    </p:spTree>
  </p:cSld>
  <p:clrMapOvr>
    <a:masterClrMapping/>
  </p:clrMapOvr>
  <p:transition xmlns:p14="http://schemas.microsoft.com/office/powerpoint/2010/main" advTm="90000"/>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750"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latin typeface="One Stroke Script LET" pitchFamily="2" charset="0"/>
              </a:rPr>
              <a:t>Case Study</a:t>
            </a:r>
            <a:endParaRPr lang="en-US" sz="6600" b="1" dirty="0">
              <a:latin typeface="One Stroke Script LET" pitchFamily="2" charset="0"/>
            </a:endParaRPr>
          </a:p>
        </p:txBody>
      </p:sp>
      <p:sp>
        <p:nvSpPr>
          <p:cNvPr id="3" name="Content Placeholder 2"/>
          <p:cNvSpPr>
            <a:spLocks noGrp="1"/>
          </p:cNvSpPr>
          <p:nvPr>
            <p:ph idx="1"/>
          </p:nvPr>
        </p:nvSpPr>
        <p:spPr/>
        <p:txBody>
          <a:bodyPr>
            <a:normAutofit lnSpcReduction="10000"/>
          </a:bodyPr>
          <a:lstStyle/>
          <a:p>
            <a:pPr indent="0">
              <a:buNone/>
            </a:pPr>
            <a:endParaRPr lang="en-US" dirty="0" smtClean="0">
              <a:latin typeface="Comic Sans MS" pitchFamily="66" charset="0"/>
            </a:endParaRPr>
          </a:p>
          <a:p>
            <a:pPr indent="0">
              <a:buNone/>
            </a:pPr>
            <a:r>
              <a:rPr lang="en-US" dirty="0" smtClean="0">
                <a:latin typeface="Comic Sans MS" pitchFamily="66" charset="0"/>
              </a:rPr>
              <a:t>Miss Hampton is a first year teacher at Education Elementary School.  Gradually, she begins to experience behavior issues from multiple students in her class.  Having little training or experience in behavior management, Miss Hampton finds herself stressed, overwhelmed, and helpless in the situation.  Anxious that she may lose her job, she resorts to controlling teaching methods that ultimately backfire.  She goes to her building principal to seek help.</a:t>
            </a:r>
            <a:endParaRPr lang="en-US" dirty="0">
              <a:latin typeface="Comic Sans MS" pitchFamily="66" charset="0"/>
            </a:endParaRPr>
          </a:p>
        </p:txBody>
      </p:sp>
      <p:sp>
        <p:nvSpPr>
          <p:cNvPr id="4" name="Slide Number Placeholder 3"/>
          <p:cNvSpPr>
            <a:spLocks noGrp="1"/>
          </p:cNvSpPr>
          <p:nvPr>
            <p:ph type="sldNum" sz="quarter" idx="12"/>
          </p:nvPr>
        </p:nvSpPr>
        <p:spPr/>
        <p:txBody>
          <a:bodyPr/>
          <a:lstStyle/>
          <a:p>
            <a:fld id="{9D6CBA6D-4F4E-4BD7-AABC-5FE95A06B655}" type="slidenum">
              <a:rPr lang="en-US" smtClean="0"/>
              <a:pPr/>
              <a:t>11</a:t>
            </a:fld>
            <a:endParaRPr lang="en-US"/>
          </a:p>
        </p:txBody>
      </p:sp>
      <p:sp>
        <p:nvSpPr>
          <p:cNvPr id="5" name="Footer Placeholder 4"/>
          <p:cNvSpPr>
            <a:spLocks noGrp="1"/>
          </p:cNvSpPr>
          <p:nvPr>
            <p:ph type="ftr" sz="quarter" idx="11"/>
          </p:nvPr>
        </p:nvSpPr>
        <p:spPr/>
        <p:txBody>
          <a:bodyPr/>
          <a:lstStyle/>
          <a:p>
            <a:pPr algn="ctr"/>
            <a:r>
              <a:rPr lang="en-US" dirty="0" smtClean="0"/>
              <a:t>Copyright 2012 T. Eiben</a:t>
            </a:r>
            <a:endParaRPr lang="en-US" dirty="0"/>
          </a:p>
        </p:txBody>
      </p:sp>
      <p:pic>
        <p:nvPicPr>
          <p:cNvPr id="6" name="Recorded Sound">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304800" y="6324600"/>
            <a:ext cx="304800" cy="304800"/>
          </a:xfrm>
          <a:prstGeom prst="rect">
            <a:avLst/>
          </a:prstGeom>
        </p:spPr>
      </p:pic>
    </p:spTree>
  </p:cSld>
  <p:clrMapOvr>
    <a:masterClrMapping/>
  </p:clrMapOvr>
  <p:transition xmlns:p14="http://schemas.microsoft.com/office/powerpoint/2010/main" advTm="90000"/>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210"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latin typeface="One Stroke Script LET" pitchFamily="2" charset="0"/>
              </a:rPr>
              <a:t>Pre-Interventions</a:t>
            </a:r>
            <a:endParaRPr lang="en-US" sz="5400" b="1" dirty="0">
              <a:latin typeface="One Stroke Script LET" pitchFamily="2" charset="0"/>
            </a:endParaRPr>
          </a:p>
        </p:txBody>
      </p:sp>
      <p:sp>
        <p:nvSpPr>
          <p:cNvPr id="3" name="Content Placeholder 2"/>
          <p:cNvSpPr>
            <a:spLocks noGrp="1"/>
          </p:cNvSpPr>
          <p:nvPr>
            <p:ph idx="1"/>
          </p:nvPr>
        </p:nvSpPr>
        <p:spPr/>
        <p:txBody>
          <a:bodyPr/>
          <a:lstStyle/>
          <a:p>
            <a:pPr indent="0" algn="ctr">
              <a:buNone/>
            </a:pPr>
            <a:r>
              <a:rPr lang="en-US" sz="3600" dirty="0" smtClean="0"/>
              <a:t>How can we prepare teachers prior to issues occurring?</a:t>
            </a:r>
          </a:p>
          <a:p>
            <a:pPr indent="0" algn="ctr">
              <a:buNone/>
            </a:pPr>
            <a:r>
              <a:rPr lang="en-US" sz="2000" dirty="0" smtClean="0"/>
              <a:t>How could Miss Hampton have been better prepared before school started?</a:t>
            </a:r>
          </a:p>
          <a:p>
            <a:pPr indent="0" algn="ctr">
              <a:buNone/>
            </a:pPr>
            <a:endParaRPr lang="en-US" sz="4000" dirty="0" smtClean="0"/>
          </a:p>
          <a:p>
            <a:pPr>
              <a:buNone/>
            </a:pPr>
            <a:endParaRPr lang="en-US" dirty="0"/>
          </a:p>
        </p:txBody>
      </p:sp>
      <p:sp>
        <p:nvSpPr>
          <p:cNvPr id="4" name="Slide Number Placeholder 3"/>
          <p:cNvSpPr>
            <a:spLocks noGrp="1"/>
          </p:cNvSpPr>
          <p:nvPr>
            <p:ph type="sldNum" sz="quarter" idx="12"/>
          </p:nvPr>
        </p:nvSpPr>
        <p:spPr/>
        <p:txBody>
          <a:bodyPr/>
          <a:lstStyle/>
          <a:p>
            <a:fld id="{9D6CBA6D-4F4E-4BD7-AABC-5FE95A06B655}" type="slidenum">
              <a:rPr lang="en-US" smtClean="0"/>
              <a:pPr/>
              <a:t>12</a:t>
            </a:fld>
            <a:endParaRPr lang="en-US"/>
          </a:p>
        </p:txBody>
      </p:sp>
      <p:sp>
        <p:nvSpPr>
          <p:cNvPr id="5" name="Footer Placeholder 4"/>
          <p:cNvSpPr>
            <a:spLocks noGrp="1"/>
          </p:cNvSpPr>
          <p:nvPr>
            <p:ph type="ftr" sz="quarter" idx="11"/>
          </p:nvPr>
        </p:nvSpPr>
        <p:spPr/>
        <p:txBody>
          <a:bodyPr/>
          <a:lstStyle/>
          <a:p>
            <a:pPr algn="ctr"/>
            <a:r>
              <a:rPr lang="en-US" dirty="0" smtClean="0"/>
              <a:t>Copyright 2012 T. Eiben</a:t>
            </a:r>
            <a:endParaRPr lang="en-US" dirty="0"/>
          </a:p>
        </p:txBody>
      </p:sp>
      <p:pic>
        <p:nvPicPr>
          <p:cNvPr id="6" name="Picture 5" descr="1193228_doodled_desks_2.jpg"/>
          <p:cNvPicPr>
            <a:picLocks noChangeAspect="1"/>
          </p:cNvPicPr>
          <p:nvPr/>
        </p:nvPicPr>
        <p:blipFill>
          <a:blip r:embed="rId5" cstate="print"/>
          <a:stretch>
            <a:fillRect/>
          </a:stretch>
        </p:blipFill>
        <p:spPr>
          <a:xfrm>
            <a:off x="2667000" y="3810000"/>
            <a:ext cx="3962400" cy="2443480"/>
          </a:xfrm>
          <a:prstGeom prst="rect">
            <a:avLst/>
          </a:prstGeom>
        </p:spPr>
      </p:pic>
      <p:pic>
        <p:nvPicPr>
          <p:cNvPr id="7" name="Recorded Sound">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381000" y="6324600"/>
            <a:ext cx="304800" cy="304800"/>
          </a:xfrm>
          <a:prstGeom prst="rect">
            <a:avLst/>
          </a:prstGeom>
        </p:spPr>
      </p:pic>
    </p:spTree>
  </p:cSld>
  <p:clrMapOvr>
    <a:masterClrMapping/>
  </p:clrMapOvr>
  <p:transition xmlns:p14="http://schemas.microsoft.com/office/powerpoint/2010/main" advTm="90000"/>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410"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latin typeface="One Stroke Script LET" pitchFamily="2" charset="0"/>
              </a:rPr>
              <a:t>Pre-Interventions</a:t>
            </a:r>
            <a:endParaRPr lang="en-US" sz="5400" b="1" dirty="0">
              <a:latin typeface="One Stroke Script LET" pitchFamily="2" charset="0"/>
            </a:endParaRPr>
          </a:p>
        </p:txBody>
      </p:sp>
      <p:sp>
        <p:nvSpPr>
          <p:cNvPr id="3" name="Content Placeholder 2"/>
          <p:cNvSpPr>
            <a:spLocks noGrp="1"/>
          </p:cNvSpPr>
          <p:nvPr>
            <p:ph idx="1"/>
          </p:nvPr>
        </p:nvSpPr>
        <p:spPr/>
        <p:txBody>
          <a:bodyPr>
            <a:normAutofit lnSpcReduction="10000"/>
          </a:bodyPr>
          <a:lstStyle/>
          <a:p>
            <a:pPr>
              <a:buNone/>
            </a:pPr>
            <a:r>
              <a:rPr lang="en-US" u="sng" dirty="0" smtClean="0"/>
              <a:t>Administrators</a:t>
            </a:r>
            <a:r>
              <a:rPr lang="en-US" dirty="0" smtClean="0"/>
              <a:t>:</a:t>
            </a:r>
          </a:p>
          <a:p>
            <a:pPr>
              <a:buNone/>
            </a:pPr>
            <a:endParaRPr lang="en-US" dirty="0" smtClean="0"/>
          </a:p>
          <a:p>
            <a:r>
              <a:rPr lang="en-US" dirty="0" smtClean="0"/>
              <a:t>Prior to school starting, provide trainings for teachers and principals in:</a:t>
            </a:r>
          </a:p>
          <a:p>
            <a:pPr lvl="1"/>
            <a:r>
              <a:rPr lang="en-US" dirty="0" smtClean="0"/>
              <a:t>emotional and behavioral disorders</a:t>
            </a:r>
          </a:p>
          <a:p>
            <a:pPr lvl="1"/>
            <a:r>
              <a:rPr lang="en-US" dirty="0" smtClean="0"/>
              <a:t>behavioral management (including FBA’s and BIP’s)</a:t>
            </a:r>
          </a:p>
          <a:p>
            <a:pPr lvl="1"/>
            <a:r>
              <a:rPr lang="en-US" dirty="0" smtClean="0"/>
              <a:t>PBIS</a:t>
            </a:r>
          </a:p>
          <a:p>
            <a:r>
              <a:rPr lang="en-US" dirty="0" smtClean="0"/>
              <a:t>Place new teachers with mentors of similar expertise and grade level</a:t>
            </a:r>
            <a:r>
              <a:rPr lang="en-US" baseline="30000" dirty="0" smtClean="0"/>
              <a:t>10</a:t>
            </a:r>
          </a:p>
          <a:p>
            <a:r>
              <a:rPr lang="en-US" dirty="0" smtClean="0"/>
              <a:t>Try giving suggestions and goals in a supportive way</a:t>
            </a:r>
            <a:r>
              <a:rPr lang="en-US" baseline="30000" dirty="0" smtClean="0"/>
              <a:t>6</a:t>
            </a:r>
          </a:p>
          <a:p>
            <a:pPr>
              <a:buNone/>
            </a:pPr>
            <a:endParaRPr lang="en-US" dirty="0" smtClean="0"/>
          </a:p>
        </p:txBody>
      </p:sp>
      <p:sp>
        <p:nvSpPr>
          <p:cNvPr id="4" name="Slide Number Placeholder 3"/>
          <p:cNvSpPr>
            <a:spLocks noGrp="1"/>
          </p:cNvSpPr>
          <p:nvPr>
            <p:ph type="sldNum" sz="quarter" idx="12"/>
          </p:nvPr>
        </p:nvSpPr>
        <p:spPr/>
        <p:txBody>
          <a:bodyPr/>
          <a:lstStyle/>
          <a:p>
            <a:fld id="{9D6CBA6D-4F4E-4BD7-AABC-5FE95A06B655}" type="slidenum">
              <a:rPr lang="en-US" smtClean="0"/>
              <a:pPr/>
              <a:t>13</a:t>
            </a:fld>
            <a:endParaRPr lang="en-US"/>
          </a:p>
        </p:txBody>
      </p:sp>
      <p:sp>
        <p:nvSpPr>
          <p:cNvPr id="5" name="Footer Placeholder 4"/>
          <p:cNvSpPr>
            <a:spLocks noGrp="1"/>
          </p:cNvSpPr>
          <p:nvPr>
            <p:ph type="ftr" sz="quarter" idx="11"/>
          </p:nvPr>
        </p:nvSpPr>
        <p:spPr/>
        <p:txBody>
          <a:bodyPr/>
          <a:lstStyle/>
          <a:p>
            <a:pPr algn="ctr"/>
            <a:r>
              <a:rPr lang="en-US" dirty="0" smtClean="0"/>
              <a:t>Copyright 2012 T. Eiben</a:t>
            </a:r>
            <a:endParaRPr lang="en-US" dirty="0"/>
          </a:p>
        </p:txBody>
      </p:sp>
      <p:pic>
        <p:nvPicPr>
          <p:cNvPr id="6" name="Recorded Sound">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457200" y="6324600"/>
            <a:ext cx="304800" cy="304800"/>
          </a:xfrm>
          <a:prstGeom prst="rect">
            <a:avLst/>
          </a:prstGeom>
        </p:spPr>
      </p:pic>
    </p:spTree>
  </p:cSld>
  <p:clrMapOvr>
    <a:masterClrMapping/>
  </p:clrMapOvr>
  <p:transition xmlns:p14="http://schemas.microsoft.com/office/powerpoint/2010/main" advTm="90000"/>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591"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One Stroke Script LET" pitchFamily="2" charset="0"/>
              </a:rPr>
              <a:t>Pre-Interventions</a:t>
            </a:r>
            <a:endParaRPr lang="en-US" b="1" dirty="0">
              <a:latin typeface="One Stroke Script LET" pitchFamily="2" charset="0"/>
            </a:endParaRPr>
          </a:p>
        </p:txBody>
      </p:sp>
      <p:sp>
        <p:nvSpPr>
          <p:cNvPr id="3" name="Content Placeholder 2"/>
          <p:cNvSpPr>
            <a:spLocks noGrp="1"/>
          </p:cNvSpPr>
          <p:nvPr>
            <p:ph idx="1"/>
          </p:nvPr>
        </p:nvSpPr>
        <p:spPr/>
        <p:txBody>
          <a:bodyPr>
            <a:normAutofit fontScale="92500"/>
          </a:bodyPr>
          <a:lstStyle/>
          <a:p>
            <a:pPr>
              <a:buNone/>
            </a:pPr>
            <a:r>
              <a:rPr lang="en-US" u="sng" dirty="0" smtClean="0"/>
              <a:t>Principals</a:t>
            </a:r>
            <a:r>
              <a:rPr lang="en-US" dirty="0" smtClean="0"/>
              <a:t>:</a:t>
            </a:r>
          </a:p>
          <a:p>
            <a:pPr>
              <a:buNone/>
            </a:pPr>
            <a:endParaRPr lang="en-US" dirty="0" smtClean="0"/>
          </a:p>
          <a:p>
            <a:r>
              <a:rPr lang="en-US" dirty="0" smtClean="0"/>
              <a:t>School rules and consequences should be clear (not only to staff, but children and guardians as well) and consistent from the beginning of the school year</a:t>
            </a:r>
            <a:r>
              <a:rPr lang="en-US" baseline="30000" dirty="0" smtClean="0"/>
              <a:t>8</a:t>
            </a:r>
          </a:p>
          <a:p>
            <a:endParaRPr lang="en-US" dirty="0" smtClean="0"/>
          </a:p>
          <a:p>
            <a:r>
              <a:rPr lang="en-US" dirty="0" smtClean="0"/>
              <a:t>Train new teachers on the culture of the school</a:t>
            </a:r>
            <a:r>
              <a:rPr lang="en-US" baseline="30000" dirty="0" smtClean="0"/>
              <a:t>3</a:t>
            </a:r>
          </a:p>
          <a:p>
            <a:pPr>
              <a:buNone/>
            </a:pPr>
            <a:endParaRPr lang="en-US" dirty="0" smtClean="0"/>
          </a:p>
          <a:p>
            <a:r>
              <a:rPr lang="en-US" dirty="0" smtClean="0"/>
              <a:t>Teachers learn best from experience; provide simulations to prepare new teachers before issues occur</a:t>
            </a:r>
            <a:r>
              <a:rPr lang="en-US" baseline="30000" dirty="0" smtClean="0"/>
              <a:t>3</a:t>
            </a:r>
          </a:p>
          <a:p>
            <a:pPr>
              <a:buNone/>
            </a:pPr>
            <a:endParaRPr lang="en-US" dirty="0"/>
          </a:p>
        </p:txBody>
      </p:sp>
      <p:sp>
        <p:nvSpPr>
          <p:cNvPr id="4" name="Slide Number Placeholder 3"/>
          <p:cNvSpPr>
            <a:spLocks noGrp="1"/>
          </p:cNvSpPr>
          <p:nvPr>
            <p:ph type="sldNum" sz="quarter" idx="12"/>
          </p:nvPr>
        </p:nvSpPr>
        <p:spPr/>
        <p:txBody>
          <a:bodyPr/>
          <a:lstStyle/>
          <a:p>
            <a:fld id="{9D6CBA6D-4F4E-4BD7-AABC-5FE95A06B655}" type="slidenum">
              <a:rPr lang="en-US" smtClean="0"/>
              <a:pPr/>
              <a:t>14</a:t>
            </a:fld>
            <a:endParaRPr lang="en-US"/>
          </a:p>
        </p:txBody>
      </p:sp>
      <p:sp>
        <p:nvSpPr>
          <p:cNvPr id="5" name="Footer Placeholder 4"/>
          <p:cNvSpPr>
            <a:spLocks noGrp="1"/>
          </p:cNvSpPr>
          <p:nvPr>
            <p:ph type="ftr" sz="quarter" idx="11"/>
          </p:nvPr>
        </p:nvSpPr>
        <p:spPr/>
        <p:txBody>
          <a:bodyPr/>
          <a:lstStyle/>
          <a:p>
            <a:pPr algn="ctr"/>
            <a:r>
              <a:rPr lang="en-US" dirty="0" smtClean="0"/>
              <a:t>Copyright 2012 T. Eiben</a:t>
            </a:r>
            <a:endParaRPr lang="en-US" dirty="0"/>
          </a:p>
        </p:txBody>
      </p:sp>
      <p:pic>
        <p:nvPicPr>
          <p:cNvPr id="6" name="Recorded Sound">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533400" y="6324600"/>
            <a:ext cx="304800" cy="304800"/>
          </a:xfrm>
          <a:prstGeom prst="rect">
            <a:avLst/>
          </a:prstGeom>
        </p:spPr>
      </p:pic>
    </p:spTree>
  </p:cSld>
  <p:clrMapOvr>
    <a:masterClrMapping/>
  </p:clrMapOvr>
  <p:transition xmlns:p14="http://schemas.microsoft.com/office/powerpoint/2010/main" advTm="90000"/>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390"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latin typeface="One Stroke Script LET" pitchFamily="2" charset="0"/>
              </a:rPr>
              <a:t>Pre-Interventions</a:t>
            </a:r>
            <a:endParaRPr lang="en-US" sz="5400" b="1" dirty="0">
              <a:latin typeface="One Stroke Script LET" pitchFamily="2" charset="0"/>
            </a:endParaRPr>
          </a:p>
        </p:txBody>
      </p:sp>
      <p:sp>
        <p:nvSpPr>
          <p:cNvPr id="3" name="Content Placeholder 2"/>
          <p:cNvSpPr>
            <a:spLocks noGrp="1"/>
          </p:cNvSpPr>
          <p:nvPr>
            <p:ph idx="1"/>
          </p:nvPr>
        </p:nvSpPr>
        <p:spPr/>
        <p:txBody>
          <a:bodyPr/>
          <a:lstStyle/>
          <a:p>
            <a:pPr>
              <a:buNone/>
            </a:pPr>
            <a:r>
              <a:rPr lang="en-US" u="sng" dirty="0" smtClean="0"/>
              <a:t>Principles, cont’d</a:t>
            </a:r>
            <a:r>
              <a:rPr lang="en-US" dirty="0" smtClean="0"/>
              <a:t>:</a:t>
            </a:r>
          </a:p>
          <a:p>
            <a:pPr>
              <a:buNone/>
            </a:pPr>
            <a:endParaRPr lang="en-US" dirty="0" smtClean="0"/>
          </a:p>
          <a:p>
            <a:r>
              <a:rPr lang="en-US" dirty="0" smtClean="0"/>
              <a:t>Schedule mandatory times for mentors and new teachers to meet weekly</a:t>
            </a:r>
            <a:r>
              <a:rPr lang="en-US" baseline="30000" dirty="0" smtClean="0"/>
              <a:t>10</a:t>
            </a:r>
          </a:p>
          <a:p>
            <a:pPr>
              <a:buNone/>
            </a:pPr>
            <a:endParaRPr lang="en-US" dirty="0" smtClean="0"/>
          </a:p>
          <a:p>
            <a:r>
              <a:rPr lang="en-US" dirty="0" smtClean="0"/>
              <a:t>Make it clear what supports are available for the teacher</a:t>
            </a:r>
          </a:p>
          <a:p>
            <a:pPr>
              <a:buNone/>
            </a:pPr>
            <a:endParaRPr lang="en-US" dirty="0" smtClean="0"/>
          </a:p>
        </p:txBody>
      </p:sp>
      <p:sp>
        <p:nvSpPr>
          <p:cNvPr id="4" name="Slide Number Placeholder 3"/>
          <p:cNvSpPr>
            <a:spLocks noGrp="1"/>
          </p:cNvSpPr>
          <p:nvPr>
            <p:ph type="sldNum" sz="quarter" idx="12"/>
          </p:nvPr>
        </p:nvSpPr>
        <p:spPr/>
        <p:txBody>
          <a:bodyPr/>
          <a:lstStyle/>
          <a:p>
            <a:fld id="{9D6CBA6D-4F4E-4BD7-AABC-5FE95A06B655}" type="slidenum">
              <a:rPr lang="en-US" smtClean="0"/>
              <a:pPr/>
              <a:t>15</a:t>
            </a:fld>
            <a:endParaRPr lang="en-US"/>
          </a:p>
        </p:txBody>
      </p:sp>
      <p:sp>
        <p:nvSpPr>
          <p:cNvPr id="5" name="Footer Placeholder 4"/>
          <p:cNvSpPr>
            <a:spLocks noGrp="1"/>
          </p:cNvSpPr>
          <p:nvPr>
            <p:ph type="ftr" sz="quarter" idx="11"/>
          </p:nvPr>
        </p:nvSpPr>
        <p:spPr/>
        <p:txBody>
          <a:bodyPr/>
          <a:lstStyle/>
          <a:p>
            <a:pPr algn="ctr"/>
            <a:r>
              <a:rPr lang="en-US" dirty="0" smtClean="0"/>
              <a:t>Copyright 2012 T. Eiben</a:t>
            </a:r>
            <a:endParaRPr lang="en-US" dirty="0"/>
          </a:p>
        </p:txBody>
      </p:sp>
      <p:pic>
        <p:nvPicPr>
          <p:cNvPr id="6" name="Recorded Sound">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304800" y="6324600"/>
            <a:ext cx="304800" cy="304800"/>
          </a:xfrm>
          <a:prstGeom prst="rect">
            <a:avLst/>
          </a:prstGeom>
        </p:spPr>
      </p:pic>
    </p:spTree>
  </p:cSld>
  <p:clrMapOvr>
    <a:masterClrMapping/>
  </p:clrMapOvr>
  <p:transition xmlns:p14="http://schemas.microsoft.com/office/powerpoint/2010/main" advTm="90000"/>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151"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latin typeface="One Stroke Script LET" pitchFamily="2" charset="0"/>
              </a:rPr>
              <a:t>Interventions</a:t>
            </a:r>
            <a:endParaRPr lang="en-US" sz="5400" b="1" dirty="0">
              <a:latin typeface="One Stroke Script LET" pitchFamily="2" charset="0"/>
            </a:endParaRPr>
          </a:p>
        </p:txBody>
      </p:sp>
      <p:sp>
        <p:nvSpPr>
          <p:cNvPr id="3" name="Content Placeholder 2"/>
          <p:cNvSpPr>
            <a:spLocks noGrp="1"/>
          </p:cNvSpPr>
          <p:nvPr>
            <p:ph idx="1"/>
          </p:nvPr>
        </p:nvSpPr>
        <p:spPr/>
        <p:txBody>
          <a:bodyPr/>
          <a:lstStyle/>
          <a:p>
            <a:pPr indent="0" algn="ctr">
              <a:buNone/>
            </a:pPr>
            <a:r>
              <a:rPr lang="en-US" sz="4000" dirty="0" smtClean="0"/>
              <a:t>How can we help teachers who are experiencing challenges during the school year?</a:t>
            </a:r>
          </a:p>
          <a:p>
            <a:pPr indent="0" algn="ctr">
              <a:buNone/>
            </a:pPr>
            <a:r>
              <a:rPr lang="en-US" sz="2400" dirty="0" smtClean="0"/>
              <a:t>How can Miss Hampton be helped now?</a:t>
            </a:r>
          </a:p>
          <a:p>
            <a:pPr indent="0" algn="ctr">
              <a:buNone/>
            </a:pPr>
            <a:endParaRPr lang="en-US" sz="4000" dirty="0" smtClean="0"/>
          </a:p>
          <a:p>
            <a:pPr indent="0" algn="ctr">
              <a:buNone/>
            </a:pPr>
            <a:endParaRPr lang="en-US" sz="7200" dirty="0"/>
          </a:p>
        </p:txBody>
      </p:sp>
      <p:sp>
        <p:nvSpPr>
          <p:cNvPr id="4" name="Slide Number Placeholder 3"/>
          <p:cNvSpPr>
            <a:spLocks noGrp="1"/>
          </p:cNvSpPr>
          <p:nvPr>
            <p:ph type="sldNum" sz="quarter" idx="12"/>
          </p:nvPr>
        </p:nvSpPr>
        <p:spPr/>
        <p:txBody>
          <a:bodyPr/>
          <a:lstStyle/>
          <a:p>
            <a:fld id="{9D6CBA6D-4F4E-4BD7-AABC-5FE95A06B655}" type="slidenum">
              <a:rPr lang="en-US" smtClean="0"/>
              <a:pPr/>
              <a:t>16</a:t>
            </a:fld>
            <a:endParaRPr lang="en-US"/>
          </a:p>
        </p:txBody>
      </p:sp>
      <p:sp>
        <p:nvSpPr>
          <p:cNvPr id="5" name="Footer Placeholder 4"/>
          <p:cNvSpPr>
            <a:spLocks noGrp="1"/>
          </p:cNvSpPr>
          <p:nvPr>
            <p:ph type="ftr" sz="quarter" idx="11"/>
          </p:nvPr>
        </p:nvSpPr>
        <p:spPr/>
        <p:txBody>
          <a:bodyPr/>
          <a:lstStyle/>
          <a:p>
            <a:pPr algn="ctr"/>
            <a:r>
              <a:rPr lang="en-US" dirty="0" smtClean="0"/>
              <a:t>          Copyright 2012 T. Eiben</a:t>
            </a:r>
            <a:endParaRPr lang="en-US" dirty="0"/>
          </a:p>
        </p:txBody>
      </p:sp>
      <p:pic>
        <p:nvPicPr>
          <p:cNvPr id="6" name="Picture 5" descr="1087620_leaning_tower___.jpg"/>
          <p:cNvPicPr>
            <a:picLocks noChangeAspect="1"/>
          </p:cNvPicPr>
          <p:nvPr/>
        </p:nvPicPr>
        <p:blipFill>
          <a:blip r:embed="rId5" cstate="print"/>
          <a:stretch>
            <a:fillRect/>
          </a:stretch>
        </p:blipFill>
        <p:spPr>
          <a:xfrm>
            <a:off x="3810000" y="4343400"/>
            <a:ext cx="1676400" cy="2092778"/>
          </a:xfrm>
          <a:prstGeom prst="rect">
            <a:avLst/>
          </a:prstGeom>
        </p:spPr>
      </p:pic>
      <p:pic>
        <p:nvPicPr>
          <p:cNvPr id="7" name="Recorded Sound">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381000" y="6248400"/>
            <a:ext cx="304800" cy="304800"/>
          </a:xfrm>
          <a:prstGeom prst="rect">
            <a:avLst/>
          </a:prstGeom>
        </p:spPr>
      </p:pic>
    </p:spTree>
  </p:cSld>
  <p:clrMapOvr>
    <a:masterClrMapping/>
  </p:clrMapOvr>
  <p:transition xmlns:p14="http://schemas.microsoft.com/office/powerpoint/2010/main" advTm="90000"/>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671"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latin typeface="One Stroke Script LET" pitchFamily="2" charset="0"/>
              </a:rPr>
              <a:t>Interventions</a:t>
            </a:r>
            <a:endParaRPr lang="en-US" sz="5400" b="1" dirty="0">
              <a:latin typeface="One Stroke Script LET" pitchFamily="2" charset="0"/>
            </a:endParaRPr>
          </a:p>
        </p:txBody>
      </p:sp>
      <p:sp>
        <p:nvSpPr>
          <p:cNvPr id="3" name="Content Placeholder 2"/>
          <p:cNvSpPr>
            <a:spLocks noGrp="1"/>
          </p:cNvSpPr>
          <p:nvPr>
            <p:ph idx="1"/>
          </p:nvPr>
        </p:nvSpPr>
        <p:spPr/>
        <p:txBody>
          <a:bodyPr>
            <a:normAutofit lnSpcReduction="10000"/>
          </a:bodyPr>
          <a:lstStyle/>
          <a:p>
            <a:pPr>
              <a:buNone/>
            </a:pPr>
            <a:r>
              <a:rPr lang="en-US" u="sng" dirty="0" smtClean="0"/>
              <a:t>Principals</a:t>
            </a:r>
            <a:r>
              <a:rPr lang="en-US" dirty="0" smtClean="0"/>
              <a:t>:</a:t>
            </a:r>
          </a:p>
          <a:p>
            <a:pPr>
              <a:buNone/>
            </a:pPr>
            <a:endParaRPr lang="en-US" dirty="0" smtClean="0"/>
          </a:p>
          <a:p>
            <a:r>
              <a:rPr lang="en-US" dirty="0" smtClean="0"/>
              <a:t>Take initial requests for help seriously; don’t wait until it has become a severe issue to become involved</a:t>
            </a:r>
          </a:p>
          <a:p>
            <a:pPr>
              <a:buNone/>
            </a:pPr>
            <a:endParaRPr lang="en-US" dirty="0" smtClean="0"/>
          </a:p>
          <a:p>
            <a:r>
              <a:rPr lang="en-US" dirty="0" smtClean="0"/>
              <a:t>Provide opportunities for teachers to present case studies of students with special needs</a:t>
            </a:r>
            <a:r>
              <a:rPr lang="en-US" baseline="30000" dirty="0" smtClean="0"/>
              <a:t>2</a:t>
            </a:r>
          </a:p>
          <a:p>
            <a:endParaRPr lang="en-US" dirty="0" smtClean="0"/>
          </a:p>
          <a:p>
            <a:r>
              <a:rPr lang="en-US" dirty="0" smtClean="0"/>
              <a:t>Arrange for a veteran teacher or yourself to teach the class in question while the teacher observes</a:t>
            </a:r>
          </a:p>
          <a:p>
            <a:endParaRPr lang="en-US" dirty="0" smtClean="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9D6CBA6D-4F4E-4BD7-AABC-5FE95A06B655}" type="slidenum">
              <a:rPr lang="en-US" smtClean="0"/>
              <a:pPr/>
              <a:t>17</a:t>
            </a:fld>
            <a:endParaRPr lang="en-US"/>
          </a:p>
        </p:txBody>
      </p:sp>
      <p:sp>
        <p:nvSpPr>
          <p:cNvPr id="5" name="Footer Placeholder 4"/>
          <p:cNvSpPr>
            <a:spLocks noGrp="1"/>
          </p:cNvSpPr>
          <p:nvPr>
            <p:ph type="ftr" sz="quarter" idx="11"/>
          </p:nvPr>
        </p:nvSpPr>
        <p:spPr/>
        <p:txBody>
          <a:bodyPr/>
          <a:lstStyle/>
          <a:p>
            <a:pPr algn="ctr"/>
            <a:r>
              <a:rPr lang="en-US" dirty="0" smtClean="0"/>
              <a:t>Copyright 2012 T. Eiben</a:t>
            </a:r>
            <a:endParaRPr lang="en-US" dirty="0"/>
          </a:p>
        </p:txBody>
      </p:sp>
      <p:pic>
        <p:nvPicPr>
          <p:cNvPr id="6" name="Recorded Sound">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381000" y="6324600"/>
            <a:ext cx="304800" cy="304800"/>
          </a:xfrm>
          <a:prstGeom prst="rect">
            <a:avLst/>
          </a:prstGeom>
        </p:spPr>
      </p:pic>
    </p:spTree>
  </p:cSld>
  <p:clrMapOvr>
    <a:masterClrMapping/>
  </p:clrMapOvr>
  <p:transition xmlns:p14="http://schemas.microsoft.com/office/powerpoint/2010/main" advTm="90000"/>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600"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latin typeface="One Stroke Script LET" pitchFamily="2" charset="0"/>
              </a:rPr>
              <a:t>Interventions</a:t>
            </a:r>
            <a:endParaRPr lang="en-US" sz="5400" b="1" dirty="0">
              <a:latin typeface="One Stroke Script LET" pitchFamily="2" charset="0"/>
            </a:endParaRPr>
          </a:p>
        </p:txBody>
      </p:sp>
      <p:sp>
        <p:nvSpPr>
          <p:cNvPr id="3" name="Content Placeholder 2"/>
          <p:cNvSpPr>
            <a:spLocks noGrp="1"/>
          </p:cNvSpPr>
          <p:nvPr>
            <p:ph idx="1"/>
          </p:nvPr>
        </p:nvSpPr>
        <p:spPr/>
        <p:txBody>
          <a:bodyPr>
            <a:normAutofit/>
          </a:bodyPr>
          <a:lstStyle/>
          <a:p>
            <a:pPr>
              <a:buNone/>
            </a:pPr>
            <a:r>
              <a:rPr lang="en-US" u="sng" dirty="0" smtClean="0"/>
              <a:t>Principles, cont’d</a:t>
            </a:r>
            <a:r>
              <a:rPr lang="en-US" dirty="0" smtClean="0"/>
              <a:t>:</a:t>
            </a:r>
          </a:p>
          <a:p>
            <a:pPr>
              <a:buNone/>
            </a:pPr>
            <a:endParaRPr lang="en-US" dirty="0" smtClean="0"/>
          </a:p>
          <a:p>
            <a:r>
              <a:rPr lang="en-US" dirty="0" smtClean="0"/>
              <a:t>Provide small, weekly goals for the teacher to make progress and gain confidence</a:t>
            </a:r>
            <a:r>
              <a:rPr lang="en-US" baseline="30000" dirty="0" smtClean="0"/>
              <a:t>3</a:t>
            </a:r>
          </a:p>
          <a:p>
            <a:endParaRPr lang="en-US" dirty="0" smtClean="0"/>
          </a:p>
          <a:p>
            <a:r>
              <a:rPr lang="en-US" dirty="0" smtClean="0"/>
              <a:t>Institute an idea exchange to allow teachers to openly help each other</a:t>
            </a:r>
            <a:r>
              <a:rPr lang="en-US" baseline="30000" dirty="0" smtClean="0"/>
              <a:t>2</a:t>
            </a:r>
          </a:p>
          <a:p>
            <a:endParaRPr lang="en-US" dirty="0" smtClean="0"/>
          </a:p>
          <a:p>
            <a:r>
              <a:rPr lang="en-US" dirty="0" smtClean="0"/>
              <a:t>Build off the teacher’s strengths</a:t>
            </a:r>
            <a:r>
              <a:rPr lang="en-US" baseline="30000" dirty="0" smtClean="0"/>
              <a:t>3</a:t>
            </a:r>
          </a:p>
          <a:p>
            <a:pPr>
              <a:buNone/>
            </a:pPr>
            <a:endParaRPr lang="en-US" dirty="0" smtClean="0"/>
          </a:p>
        </p:txBody>
      </p:sp>
      <p:sp>
        <p:nvSpPr>
          <p:cNvPr id="4" name="Slide Number Placeholder 3"/>
          <p:cNvSpPr>
            <a:spLocks noGrp="1"/>
          </p:cNvSpPr>
          <p:nvPr>
            <p:ph type="sldNum" sz="quarter" idx="12"/>
          </p:nvPr>
        </p:nvSpPr>
        <p:spPr/>
        <p:txBody>
          <a:bodyPr/>
          <a:lstStyle/>
          <a:p>
            <a:fld id="{9D6CBA6D-4F4E-4BD7-AABC-5FE95A06B655}" type="slidenum">
              <a:rPr lang="en-US" smtClean="0"/>
              <a:pPr/>
              <a:t>18</a:t>
            </a:fld>
            <a:endParaRPr lang="en-US"/>
          </a:p>
        </p:txBody>
      </p:sp>
      <p:sp>
        <p:nvSpPr>
          <p:cNvPr id="5" name="Footer Placeholder 4"/>
          <p:cNvSpPr>
            <a:spLocks noGrp="1"/>
          </p:cNvSpPr>
          <p:nvPr>
            <p:ph type="ftr" sz="quarter" idx="11"/>
          </p:nvPr>
        </p:nvSpPr>
        <p:spPr/>
        <p:txBody>
          <a:bodyPr/>
          <a:lstStyle/>
          <a:p>
            <a:pPr algn="ctr"/>
            <a:r>
              <a:rPr lang="en-US" dirty="0" smtClean="0"/>
              <a:t>Copyright 2012 T. Eiben</a:t>
            </a:r>
            <a:endParaRPr lang="en-US" dirty="0"/>
          </a:p>
        </p:txBody>
      </p:sp>
      <p:pic>
        <p:nvPicPr>
          <p:cNvPr id="6" name="Recorded Sound">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304800" y="6324600"/>
            <a:ext cx="304800" cy="304800"/>
          </a:xfrm>
          <a:prstGeom prst="rect">
            <a:avLst/>
          </a:prstGeom>
        </p:spPr>
      </p:pic>
    </p:spTree>
  </p:cSld>
  <p:clrMapOvr>
    <a:masterClrMapping/>
  </p:clrMapOvr>
  <p:transition xmlns:p14="http://schemas.microsoft.com/office/powerpoint/2010/main" advTm="90000"/>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630"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latin typeface="One Stroke Script LET" pitchFamily="2" charset="0"/>
              </a:rPr>
              <a:t>Interventions</a:t>
            </a:r>
            <a:endParaRPr lang="en-US" sz="5400" b="1" dirty="0">
              <a:latin typeface="One Stroke Script LET" pitchFamily="2" charset="0"/>
            </a:endParaRPr>
          </a:p>
        </p:txBody>
      </p:sp>
      <p:sp>
        <p:nvSpPr>
          <p:cNvPr id="3" name="Content Placeholder 2"/>
          <p:cNvSpPr>
            <a:spLocks noGrp="1"/>
          </p:cNvSpPr>
          <p:nvPr>
            <p:ph idx="1"/>
          </p:nvPr>
        </p:nvSpPr>
        <p:spPr/>
        <p:txBody>
          <a:bodyPr/>
          <a:lstStyle/>
          <a:p>
            <a:pPr>
              <a:buNone/>
            </a:pPr>
            <a:r>
              <a:rPr lang="en-US" u="sng" dirty="0" smtClean="0"/>
              <a:t>Principles, cont’d</a:t>
            </a:r>
            <a:r>
              <a:rPr lang="en-US" dirty="0" smtClean="0"/>
              <a:t>:</a:t>
            </a:r>
          </a:p>
          <a:p>
            <a:pPr>
              <a:buNone/>
            </a:pPr>
            <a:endParaRPr lang="en-US" dirty="0" smtClean="0"/>
          </a:p>
          <a:p>
            <a:r>
              <a:rPr lang="en-US" dirty="0" smtClean="0"/>
              <a:t>Provide time for the teacher to meet with other teachers the student may have (different subjects, special education, etc.) to discover what works for them and determine possible antecedents</a:t>
            </a:r>
            <a:r>
              <a:rPr lang="en-US" baseline="30000" dirty="0" smtClean="0"/>
              <a:t>2</a:t>
            </a:r>
          </a:p>
          <a:p>
            <a:endParaRPr lang="en-US" dirty="0" smtClean="0"/>
          </a:p>
          <a:p>
            <a:r>
              <a:rPr lang="en-US" dirty="0" smtClean="0"/>
              <a:t>Guide the new teacher in appropriate and effective ways to talk to parents/guardians</a:t>
            </a:r>
            <a:r>
              <a:rPr lang="en-US" baseline="30000" dirty="0" smtClean="0"/>
              <a:t>3</a:t>
            </a:r>
          </a:p>
          <a:p>
            <a:pPr>
              <a:buNone/>
            </a:pPr>
            <a:endParaRPr lang="en-US" dirty="0"/>
          </a:p>
        </p:txBody>
      </p:sp>
      <p:sp>
        <p:nvSpPr>
          <p:cNvPr id="4" name="Slide Number Placeholder 3"/>
          <p:cNvSpPr>
            <a:spLocks noGrp="1"/>
          </p:cNvSpPr>
          <p:nvPr>
            <p:ph type="sldNum" sz="quarter" idx="12"/>
          </p:nvPr>
        </p:nvSpPr>
        <p:spPr/>
        <p:txBody>
          <a:bodyPr/>
          <a:lstStyle/>
          <a:p>
            <a:fld id="{9D6CBA6D-4F4E-4BD7-AABC-5FE95A06B655}" type="slidenum">
              <a:rPr lang="en-US" smtClean="0"/>
              <a:pPr/>
              <a:t>19</a:t>
            </a:fld>
            <a:endParaRPr lang="en-US"/>
          </a:p>
        </p:txBody>
      </p:sp>
      <p:sp>
        <p:nvSpPr>
          <p:cNvPr id="5" name="Footer Placeholder 4"/>
          <p:cNvSpPr>
            <a:spLocks noGrp="1"/>
          </p:cNvSpPr>
          <p:nvPr>
            <p:ph type="ftr" sz="quarter" idx="11"/>
          </p:nvPr>
        </p:nvSpPr>
        <p:spPr/>
        <p:txBody>
          <a:bodyPr/>
          <a:lstStyle/>
          <a:p>
            <a:pPr algn="ctr"/>
            <a:r>
              <a:rPr lang="en-US" dirty="0" smtClean="0"/>
              <a:t>Copyright 2012 T. Eiben</a:t>
            </a:r>
            <a:endParaRPr lang="en-US" dirty="0"/>
          </a:p>
        </p:txBody>
      </p:sp>
      <p:pic>
        <p:nvPicPr>
          <p:cNvPr id="6" name="Recorded Sound">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457200" y="6248400"/>
            <a:ext cx="304800" cy="304800"/>
          </a:xfrm>
          <a:prstGeom prst="rect">
            <a:avLst/>
          </a:prstGeom>
        </p:spPr>
      </p:pic>
    </p:spTree>
  </p:cSld>
  <p:clrMapOvr>
    <a:masterClrMapping/>
  </p:clrMapOvr>
  <p:transition xmlns:p14="http://schemas.microsoft.com/office/powerpoint/2010/main" advTm="90000"/>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250"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7200" dirty="0" smtClean="0">
                <a:latin typeface="One Stroke Script LET" pitchFamily="2" charset="0"/>
              </a:rPr>
              <a:t>Learner Objectives:</a:t>
            </a:r>
            <a:endParaRPr lang="en-US" sz="7200" dirty="0">
              <a:latin typeface="One Stroke Script LET" pitchFamily="2" charset="0"/>
            </a:endParaRPr>
          </a:p>
        </p:txBody>
      </p:sp>
      <p:sp>
        <p:nvSpPr>
          <p:cNvPr id="3" name="Content Placeholder 2"/>
          <p:cNvSpPr>
            <a:spLocks noGrp="1"/>
          </p:cNvSpPr>
          <p:nvPr>
            <p:ph idx="1"/>
          </p:nvPr>
        </p:nvSpPr>
        <p:spPr>
          <a:xfrm>
            <a:off x="457200" y="1935480"/>
            <a:ext cx="4953000" cy="4389120"/>
          </a:xfrm>
        </p:spPr>
        <p:txBody>
          <a:bodyPr/>
          <a:lstStyle/>
          <a:p>
            <a:r>
              <a:rPr lang="en-US" dirty="0" smtClean="0"/>
              <a:t>Understand emotional and behavioral disorders </a:t>
            </a:r>
          </a:p>
          <a:p>
            <a:pPr>
              <a:buNone/>
            </a:pPr>
            <a:endParaRPr lang="en-US" dirty="0" smtClean="0"/>
          </a:p>
          <a:p>
            <a:r>
              <a:rPr lang="en-US" dirty="0" smtClean="0"/>
              <a:t>Recognize concerns and problems of first year teachers</a:t>
            </a:r>
          </a:p>
          <a:p>
            <a:pPr>
              <a:buNone/>
            </a:pPr>
            <a:endParaRPr lang="en-US" dirty="0" smtClean="0"/>
          </a:p>
          <a:p>
            <a:r>
              <a:rPr lang="en-US" dirty="0" smtClean="0"/>
              <a:t>Identify ways to assist new teachers overcome behavior challenges in the classroom</a:t>
            </a:r>
          </a:p>
          <a:p>
            <a:endParaRPr lang="en-US" dirty="0"/>
          </a:p>
        </p:txBody>
      </p:sp>
      <p:sp>
        <p:nvSpPr>
          <p:cNvPr id="5" name="Slide Number Placeholder 4"/>
          <p:cNvSpPr>
            <a:spLocks noGrp="1"/>
          </p:cNvSpPr>
          <p:nvPr>
            <p:ph type="sldNum" sz="quarter" idx="12"/>
          </p:nvPr>
        </p:nvSpPr>
        <p:spPr/>
        <p:txBody>
          <a:bodyPr/>
          <a:lstStyle/>
          <a:p>
            <a:fld id="{9D6CBA6D-4F4E-4BD7-AABC-5FE95A06B655}" type="slidenum">
              <a:rPr lang="en-US" smtClean="0"/>
              <a:pPr/>
              <a:t>2</a:t>
            </a:fld>
            <a:endParaRPr lang="en-US"/>
          </a:p>
        </p:txBody>
      </p:sp>
      <p:sp>
        <p:nvSpPr>
          <p:cNvPr id="6" name="Footer Placeholder 5"/>
          <p:cNvSpPr>
            <a:spLocks noGrp="1"/>
          </p:cNvSpPr>
          <p:nvPr>
            <p:ph type="ftr" sz="quarter" idx="11"/>
          </p:nvPr>
        </p:nvSpPr>
        <p:spPr/>
        <p:txBody>
          <a:bodyPr/>
          <a:lstStyle/>
          <a:p>
            <a:pPr algn="ctr"/>
            <a:r>
              <a:rPr lang="en-US" dirty="0" smtClean="0"/>
              <a:t>Copyright 2012 T. Eiben</a:t>
            </a:r>
            <a:endParaRPr lang="en-US" dirty="0"/>
          </a:p>
        </p:txBody>
      </p:sp>
      <p:pic>
        <p:nvPicPr>
          <p:cNvPr id="49154" name="Picture 2" descr="sorrow and worry">
            <a:hlinkClick r:id="rId5"/>
          </p:cNvPr>
          <p:cNvPicPr>
            <a:picLocks noChangeAspect="1" noChangeArrowheads="1"/>
          </p:cNvPicPr>
          <p:nvPr/>
        </p:nvPicPr>
        <p:blipFill>
          <a:blip r:embed="rId6" cstate="print"/>
          <a:srcRect/>
          <a:stretch>
            <a:fillRect/>
          </a:stretch>
        </p:blipFill>
        <p:spPr bwMode="auto">
          <a:xfrm>
            <a:off x="5486400" y="2590800"/>
            <a:ext cx="2857500" cy="2428876"/>
          </a:xfrm>
          <a:prstGeom prst="rect">
            <a:avLst/>
          </a:prstGeom>
          <a:noFill/>
        </p:spPr>
      </p:pic>
      <p:pic>
        <p:nvPicPr>
          <p:cNvPr id="10" name="Recorded Sound">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457200" y="6172200"/>
            <a:ext cx="304800" cy="304800"/>
          </a:xfrm>
          <a:prstGeom prst="rect">
            <a:avLst/>
          </a:prstGeom>
        </p:spPr>
      </p:pic>
    </p:spTree>
  </p:cSld>
  <p:clrMapOvr>
    <a:masterClrMapping/>
  </p:clrMapOvr>
  <p:transition xmlns:p14="http://schemas.microsoft.com/office/powerpoint/2010/main" advTm="90000"/>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000" fill="hold"/>
                                        <p:tgtEl>
                                          <p:spTgt spid="10"/>
                                        </p:tgtEl>
                                      </p:cBhvr>
                                    </p:cmd>
                                  </p:childTnLst>
                                </p:cTn>
                              </p:par>
                            </p:childTnLst>
                          </p:cTn>
                        </p:par>
                      </p:childTnLst>
                    </p:cTn>
                  </p:par>
                </p:childTnLst>
              </p:cTn>
              <p:nextCondLst>
                <p:cond evt="onClick" delay="0">
                  <p:tgtEl>
                    <p:spTgt spid="1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latin typeface="One Stroke Script LET" pitchFamily="2" charset="0"/>
              </a:rPr>
              <a:t>Interventions</a:t>
            </a:r>
            <a:endParaRPr lang="en-US" sz="5400" b="1" dirty="0">
              <a:latin typeface="One Stroke Script LET" pitchFamily="2" charset="0"/>
            </a:endParaRPr>
          </a:p>
        </p:txBody>
      </p:sp>
      <p:sp>
        <p:nvSpPr>
          <p:cNvPr id="3" name="Content Placeholder 2"/>
          <p:cNvSpPr>
            <a:spLocks noGrp="1"/>
          </p:cNvSpPr>
          <p:nvPr>
            <p:ph idx="1"/>
          </p:nvPr>
        </p:nvSpPr>
        <p:spPr/>
        <p:txBody>
          <a:bodyPr>
            <a:normAutofit/>
          </a:bodyPr>
          <a:lstStyle/>
          <a:p>
            <a:pPr>
              <a:buNone/>
            </a:pPr>
            <a:r>
              <a:rPr lang="en-US" u="sng" dirty="0" smtClean="0"/>
              <a:t>Utilizing FBA’s and BIP’s</a:t>
            </a:r>
            <a:r>
              <a:rPr lang="en-US" u="sng" baseline="30000" dirty="0" smtClean="0"/>
              <a:t>4</a:t>
            </a:r>
            <a:r>
              <a:rPr lang="en-US" dirty="0" smtClean="0"/>
              <a:t>:</a:t>
            </a:r>
          </a:p>
          <a:p>
            <a:pPr>
              <a:buNone/>
            </a:pPr>
            <a:endParaRPr lang="en-US" dirty="0" smtClean="0"/>
          </a:p>
          <a:p>
            <a:r>
              <a:rPr lang="en-US" dirty="0" smtClean="0"/>
              <a:t>Get to the root of the problem (Why is the student behaving in such a way?)</a:t>
            </a:r>
          </a:p>
          <a:p>
            <a:r>
              <a:rPr lang="en-US" dirty="0" smtClean="0"/>
              <a:t>Specify behavioral goals for the child</a:t>
            </a:r>
          </a:p>
          <a:p>
            <a:r>
              <a:rPr lang="en-US" dirty="0" smtClean="0"/>
              <a:t>Devise a plan to teach replacement (desired) behaviors</a:t>
            </a:r>
          </a:p>
          <a:p>
            <a:r>
              <a:rPr lang="en-US" dirty="0" smtClean="0"/>
              <a:t>Monitor plan to see if changes need to take place</a:t>
            </a:r>
          </a:p>
        </p:txBody>
      </p:sp>
      <p:sp>
        <p:nvSpPr>
          <p:cNvPr id="4" name="Footer Placeholder 3"/>
          <p:cNvSpPr>
            <a:spLocks noGrp="1"/>
          </p:cNvSpPr>
          <p:nvPr>
            <p:ph type="ftr" sz="quarter" idx="11"/>
          </p:nvPr>
        </p:nvSpPr>
        <p:spPr/>
        <p:txBody>
          <a:bodyPr/>
          <a:lstStyle/>
          <a:p>
            <a:pPr algn="ctr"/>
            <a:r>
              <a:rPr lang="en-US" dirty="0" smtClean="0"/>
              <a:t>Copyright 2012 T. Eiben</a:t>
            </a:r>
            <a:endParaRPr lang="en-US" dirty="0"/>
          </a:p>
        </p:txBody>
      </p:sp>
      <p:sp>
        <p:nvSpPr>
          <p:cNvPr id="5" name="Slide Number Placeholder 4"/>
          <p:cNvSpPr>
            <a:spLocks noGrp="1"/>
          </p:cNvSpPr>
          <p:nvPr>
            <p:ph type="sldNum" sz="quarter" idx="12"/>
          </p:nvPr>
        </p:nvSpPr>
        <p:spPr/>
        <p:txBody>
          <a:bodyPr/>
          <a:lstStyle/>
          <a:p>
            <a:fld id="{9D6CBA6D-4F4E-4BD7-AABC-5FE95A06B655}" type="slidenum">
              <a:rPr lang="en-US" smtClean="0"/>
              <a:pPr/>
              <a:t>20</a:t>
            </a:fld>
            <a:endParaRPr lang="en-US"/>
          </a:p>
        </p:txBody>
      </p:sp>
      <p:pic>
        <p:nvPicPr>
          <p:cNvPr id="6" name="Recorded Sound">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533400" y="6324600"/>
            <a:ext cx="304800" cy="304800"/>
          </a:xfrm>
          <a:prstGeom prst="rect">
            <a:avLst/>
          </a:prstGeom>
        </p:spPr>
      </p:pic>
    </p:spTree>
  </p:cSld>
  <p:clrMapOvr>
    <a:masterClrMapping/>
  </p:clrMapOvr>
  <p:transition xmlns:p14="http://schemas.microsoft.com/office/powerpoint/2010/main" advTm="90000"/>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920"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67" y="685800"/>
            <a:ext cx="3200400" cy="762000"/>
          </a:xfrm>
        </p:spPr>
        <p:txBody>
          <a:bodyPr>
            <a:normAutofit/>
          </a:bodyPr>
          <a:lstStyle/>
          <a:p>
            <a:pPr algn="ctr"/>
            <a:r>
              <a:rPr lang="en-US" sz="4000" dirty="0" smtClean="0">
                <a:latin typeface="One Stroke Script LET" pitchFamily="2" charset="0"/>
              </a:rPr>
              <a:t>REMEMBER</a:t>
            </a:r>
            <a:endParaRPr lang="en-US" sz="4000" dirty="0">
              <a:latin typeface="One Stroke Script LET" pitchFamily="2" charset="0"/>
            </a:endParaRPr>
          </a:p>
        </p:txBody>
      </p:sp>
      <p:sp>
        <p:nvSpPr>
          <p:cNvPr id="3" name="Text Placeholder 2"/>
          <p:cNvSpPr>
            <a:spLocks noGrp="1"/>
          </p:cNvSpPr>
          <p:nvPr>
            <p:ph type="body" sz="half" idx="2"/>
          </p:nvPr>
        </p:nvSpPr>
        <p:spPr>
          <a:xfrm>
            <a:off x="304800" y="1676400"/>
            <a:ext cx="2819400" cy="4038600"/>
          </a:xfrm>
        </p:spPr>
        <p:txBody>
          <a:bodyPr>
            <a:noAutofit/>
          </a:bodyPr>
          <a:lstStyle/>
          <a:p>
            <a:pPr algn="ctr"/>
            <a:r>
              <a:rPr lang="en-US" sz="2400" dirty="0" smtClean="0"/>
              <a:t>Just because a teacher struggles, doesn’t mean he/she is incapable of success.  It could be the result of lack of training, experience, or support. </a:t>
            </a:r>
            <a:endParaRPr lang="en-US" sz="2400" dirty="0"/>
          </a:p>
        </p:txBody>
      </p:sp>
      <p:pic>
        <p:nvPicPr>
          <p:cNvPr id="7" name="Picture Placeholder 6" descr="579286_screaming.jpg"/>
          <p:cNvPicPr>
            <a:picLocks noGrp="1" noChangeAspect="1"/>
          </p:cNvPicPr>
          <p:nvPr>
            <p:ph type="pic" idx="1"/>
          </p:nvPr>
        </p:nvPicPr>
        <p:blipFill>
          <a:blip r:embed="rId5" cstate="print"/>
          <a:srcRect l="5942" r="5942"/>
          <a:stretch>
            <a:fillRect/>
          </a:stretch>
        </p:blipFill>
        <p:spPr>
          <a:xfrm rot="420000">
            <a:off x="3492395" y="1192660"/>
            <a:ext cx="4498995" cy="3830828"/>
          </a:xfrm>
        </p:spPr>
      </p:pic>
      <p:sp>
        <p:nvSpPr>
          <p:cNvPr id="5" name="Slide Number Placeholder 4"/>
          <p:cNvSpPr>
            <a:spLocks noGrp="1"/>
          </p:cNvSpPr>
          <p:nvPr>
            <p:ph type="sldNum" sz="quarter" idx="12"/>
          </p:nvPr>
        </p:nvSpPr>
        <p:spPr/>
        <p:txBody>
          <a:bodyPr/>
          <a:lstStyle/>
          <a:p>
            <a:fld id="{9D6CBA6D-4F4E-4BD7-AABC-5FE95A06B655}" type="slidenum">
              <a:rPr lang="en-US" smtClean="0"/>
              <a:pPr/>
              <a:t>21</a:t>
            </a:fld>
            <a:endParaRPr lang="en-US"/>
          </a:p>
        </p:txBody>
      </p:sp>
      <p:sp>
        <p:nvSpPr>
          <p:cNvPr id="6" name="Footer Placeholder 5"/>
          <p:cNvSpPr>
            <a:spLocks noGrp="1"/>
          </p:cNvSpPr>
          <p:nvPr>
            <p:ph type="ftr" sz="quarter" idx="11"/>
          </p:nvPr>
        </p:nvSpPr>
        <p:spPr>
          <a:xfrm>
            <a:off x="6629400" y="6172200"/>
            <a:ext cx="1828800" cy="501650"/>
          </a:xfrm>
        </p:spPr>
        <p:txBody>
          <a:bodyPr/>
          <a:lstStyle/>
          <a:p>
            <a:r>
              <a:rPr lang="en-US" dirty="0" smtClean="0"/>
              <a:t>Copyright 2012 T. Eiben</a:t>
            </a:r>
            <a:endParaRPr lang="en-US" dirty="0"/>
          </a:p>
        </p:txBody>
      </p:sp>
      <p:pic>
        <p:nvPicPr>
          <p:cNvPr id="8" name="Recorded Sound">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304800" y="6324600"/>
            <a:ext cx="304800" cy="304800"/>
          </a:xfrm>
          <a:prstGeom prst="rect">
            <a:avLst/>
          </a:prstGeom>
        </p:spPr>
      </p:pic>
    </p:spTree>
  </p:cSld>
  <p:clrMapOvr>
    <a:masterClrMapping/>
  </p:clrMapOvr>
  <p:transition xmlns:p14="http://schemas.microsoft.com/office/powerpoint/2010/main" advTm="90000"/>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10"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latin typeface="One Stroke Script LET" pitchFamily="2" charset="0"/>
              </a:rPr>
              <a:t>Do’s</a:t>
            </a:r>
            <a:endParaRPr lang="en-US" sz="6000" b="1" dirty="0">
              <a:latin typeface="One Stroke Script LET" pitchFamily="2" charset="0"/>
            </a:endParaRPr>
          </a:p>
        </p:txBody>
      </p:sp>
      <p:sp>
        <p:nvSpPr>
          <p:cNvPr id="3" name="Content Placeholder 2"/>
          <p:cNvSpPr>
            <a:spLocks noGrp="1"/>
          </p:cNvSpPr>
          <p:nvPr>
            <p:ph idx="1"/>
          </p:nvPr>
        </p:nvSpPr>
        <p:spPr/>
        <p:txBody>
          <a:bodyPr/>
          <a:lstStyle/>
          <a:p>
            <a:r>
              <a:rPr lang="en-US" dirty="0" smtClean="0"/>
              <a:t>Be supportive </a:t>
            </a:r>
          </a:p>
          <a:p>
            <a:endParaRPr lang="en-US" dirty="0" smtClean="0"/>
          </a:p>
          <a:p>
            <a:r>
              <a:rPr lang="en-US" dirty="0" smtClean="0"/>
              <a:t>Be consistent</a:t>
            </a:r>
          </a:p>
          <a:p>
            <a:endParaRPr lang="en-US" dirty="0" smtClean="0"/>
          </a:p>
          <a:p>
            <a:r>
              <a:rPr lang="en-US" dirty="0" smtClean="0"/>
              <a:t>Be clear </a:t>
            </a:r>
          </a:p>
          <a:p>
            <a:endParaRPr lang="en-US" dirty="0" smtClean="0"/>
          </a:p>
          <a:p>
            <a:r>
              <a:rPr lang="en-US" dirty="0" smtClean="0"/>
              <a:t>Be available</a:t>
            </a:r>
          </a:p>
          <a:p>
            <a:endParaRPr lang="en-US" dirty="0" smtClean="0"/>
          </a:p>
          <a:p>
            <a:r>
              <a:rPr lang="en-US" dirty="0" smtClean="0"/>
              <a:t>Set your staff up for success</a:t>
            </a:r>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9D6CBA6D-4F4E-4BD7-AABC-5FE95A06B655}" type="slidenum">
              <a:rPr lang="en-US" smtClean="0"/>
              <a:pPr/>
              <a:t>22</a:t>
            </a:fld>
            <a:endParaRPr lang="en-US"/>
          </a:p>
        </p:txBody>
      </p:sp>
      <p:sp>
        <p:nvSpPr>
          <p:cNvPr id="5" name="Footer Placeholder 4"/>
          <p:cNvSpPr>
            <a:spLocks noGrp="1"/>
          </p:cNvSpPr>
          <p:nvPr>
            <p:ph type="ftr" sz="quarter" idx="11"/>
          </p:nvPr>
        </p:nvSpPr>
        <p:spPr/>
        <p:txBody>
          <a:bodyPr/>
          <a:lstStyle/>
          <a:p>
            <a:pPr algn="ctr"/>
            <a:r>
              <a:rPr lang="en-US" dirty="0" smtClean="0"/>
              <a:t>Copyright 2012 T. Eiben</a:t>
            </a:r>
            <a:endParaRPr lang="en-US" dirty="0"/>
          </a:p>
        </p:txBody>
      </p:sp>
      <p:pic>
        <p:nvPicPr>
          <p:cNvPr id="6" name="Picture 5" descr="1336892_teamwork_1.jpg"/>
          <p:cNvPicPr>
            <a:picLocks noChangeAspect="1"/>
          </p:cNvPicPr>
          <p:nvPr/>
        </p:nvPicPr>
        <p:blipFill>
          <a:blip r:embed="rId5" cstate="print"/>
          <a:stretch>
            <a:fillRect/>
          </a:stretch>
        </p:blipFill>
        <p:spPr>
          <a:xfrm>
            <a:off x="3962400" y="2209800"/>
            <a:ext cx="4194495" cy="3048000"/>
          </a:xfrm>
          <a:prstGeom prst="rect">
            <a:avLst/>
          </a:prstGeom>
        </p:spPr>
      </p:pic>
      <p:pic>
        <p:nvPicPr>
          <p:cNvPr id="7" name="Recorded Sound">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304800" y="6324600"/>
            <a:ext cx="304800" cy="304800"/>
          </a:xfrm>
          <a:prstGeom prst="rect">
            <a:avLst/>
          </a:prstGeom>
        </p:spPr>
      </p:pic>
    </p:spTree>
  </p:cSld>
  <p:clrMapOvr>
    <a:masterClrMapping/>
  </p:clrMapOvr>
  <p:transition xmlns:p14="http://schemas.microsoft.com/office/powerpoint/2010/main" advTm="90000"/>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60"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latin typeface="One Stroke Script LET" pitchFamily="2" charset="0"/>
              </a:rPr>
              <a:t>Don’ts</a:t>
            </a:r>
            <a:endParaRPr lang="en-US" sz="6000" b="1" dirty="0">
              <a:latin typeface="One Stroke Script LET" pitchFamily="2" charset="0"/>
            </a:endParaRPr>
          </a:p>
        </p:txBody>
      </p:sp>
      <p:sp>
        <p:nvSpPr>
          <p:cNvPr id="3" name="Content Placeholder 2"/>
          <p:cNvSpPr>
            <a:spLocks noGrp="1"/>
          </p:cNvSpPr>
          <p:nvPr>
            <p:ph idx="1"/>
          </p:nvPr>
        </p:nvSpPr>
        <p:spPr/>
        <p:txBody>
          <a:bodyPr/>
          <a:lstStyle/>
          <a:p>
            <a:r>
              <a:rPr lang="en-US" dirty="0" smtClean="0"/>
              <a:t>Be threatening</a:t>
            </a:r>
          </a:p>
          <a:p>
            <a:endParaRPr lang="en-US" dirty="0" smtClean="0"/>
          </a:p>
          <a:p>
            <a:r>
              <a:rPr lang="en-US" dirty="0" smtClean="0"/>
              <a:t>Be belittling</a:t>
            </a:r>
          </a:p>
          <a:p>
            <a:endParaRPr lang="en-US" dirty="0" smtClean="0"/>
          </a:p>
          <a:p>
            <a:r>
              <a:rPr lang="en-US" dirty="0" smtClean="0"/>
              <a:t>Be unwilling to help</a:t>
            </a:r>
          </a:p>
          <a:p>
            <a:endParaRPr lang="en-US" dirty="0" smtClean="0"/>
          </a:p>
          <a:p>
            <a:r>
              <a:rPr lang="en-US" dirty="0" smtClean="0"/>
              <a:t>Be unrealistic in expectations</a:t>
            </a:r>
          </a:p>
          <a:p>
            <a:endParaRPr lang="en-US" dirty="0" smtClean="0"/>
          </a:p>
          <a:p>
            <a:r>
              <a:rPr lang="en-US" dirty="0" smtClean="0"/>
              <a:t>Assume a struggling teacher will never bloom</a:t>
            </a:r>
          </a:p>
          <a:p>
            <a:endParaRPr lang="en-US" dirty="0" smtClean="0"/>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9D6CBA6D-4F4E-4BD7-AABC-5FE95A06B655}" type="slidenum">
              <a:rPr lang="en-US" smtClean="0"/>
              <a:pPr/>
              <a:t>23</a:t>
            </a:fld>
            <a:endParaRPr lang="en-US"/>
          </a:p>
        </p:txBody>
      </p:sp>
      <p:sp>
        <p:nvSpPr>
          <p:cNvPr id="5" name="Footer Placeholder 4"/>
          <p:cNvSpPr>
            <a:spLocks noGrp="1"/>
          </p:cNvSpPr>
          <p:nvPr>
            <p:ph type="ftr" sz="quarter" idx="11"/>
          </p:nvPr>
        </p:nvSpPr>
        <p:spPr/>
        <p:txBody>
          <a:bodyPr/>
          <a:lstStyle/>
          <a:p>
            <a:pPr algn="ctr"/>
            <a:r>
              <a:rPr lang="en-US" dirty="0" smtClean="0"/>
              <a:t>Copyright 2012 T. Eiben</a:t>
            </a:r>
            <a:endParaRPr lang="en-US" dirty="0"/>
          </a:p>
        </p:txBody>
      </p:sp>
      <p:pic>
        <p:nvPicPr>
          <p:cNvPr id="6" name="Picture 5" descr="995725_eastern_in_my_class.jpg"/>
          <p:cNvPicPr>
            <a:picLocks noChangeAspect="1"/>
          </p:cNvPicPr>
          <p:nvPr/>
        </p:nvPicPr>
        <p:blipFill>
          <a:blip r:embed="rId5" cstate="print"/>
          <a:stretch>
            <a:fillRect/>
          </a:stretch>
        </p:blipFill>
        <p:spPr>
          <a:xfrm>
            <a:off x="4800600" y="2057400"/>
            <a:ext cx="3581400" cy="2674112"/>
          </a:xfrm>
          <a:prstGeom prst="rect">
            <a:avLst/>
          </a:prstGeom>
        </p:spPr>
      </p:pic>
      <p:pic>
        <p:nvPicPr>
          <p:cNvPr id="7" name="Recorded Sound">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381000" y="6324600"/>
            <a:ext cx="304800" cy="304800"/>
          </a:xfrm>
          <a:prstGeom prst="rect">
            <a:avLst/>
          </a:prstGeom>
        </p:spPr>
      </p:pic>
    </p:spTree>
  </p:cSld>
  <p:clrMapOvr>
    <a:masterClrMapping/>
  </p:clrMapOvr>
  <p:transition xmlns:p14="http://schemas.microsoft.com/office/powerpoint/2010/main" advTm="90000"/>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210"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latin typeface="One Stroke Script LET" pitchFamily="2" charset="0"/>
              </a:rPr>
              <a:t>Case </a:t>
            </a:r>
            <a:r>
              <a:rPr lang="en-US" sz="5400" b="1" dirty="0" smtClean="0">
                <a:latin typeface="One Stroke Script LET" pitchFamily="2" charset="0"/>
              </a:rPr>
              <a:t>Study, revisited</a:t>
            </a:r>
            <a:endParaRPr lang="en-US" sz="5400" b="1" dirty="0">
              <a:latin typeface="One Stroke Script LET" pitchFamily="2" charset="0"/>
            </a:endParaRPr>
          </a:p>
        </p:txBody>
      </p:sp>
      <p:sp>
        <p:nvSpPr>
          <p:cNvPr id="3" name="Content Placeholder 2"/>
          <p:cNvSpPr>
            <a:spLocks noGrp="1"/>
          </p:cNvSpPr>
          <p:nvPr>
            <p:ph idx="1"/>
          </p:nvPr>
        </p:nvSpPr>
        <p:spPr/>
        <p:txBody>
          <a:bodyPr>
            <a:normAutofit lnSpcReduction="10000"/>
          </a:bodyPr>
          <a:lstStyle/>
          <a:p>
            <a:pPr indent="0">
              <a:buNone/>
            </a:pPr>
            <a:r>
              <a:rPr lang="en-US" dirty="0" smtClean="0">
                <a:latin typeface="Comic Sans MS" pitchFamily="66" charset="0"/>
              </a:rPr>
              <a:t>After hearing Miss Hampton’s concerns, the principal decided to take action immediately. He set up times for Miss Hampton to meet with the special education teacher, gave her small goals to build her confidence, and actively monitored her classroom. Watching a veteran teacher instruct her class let her see what worked for her students and develop new strategies. Together with the principal and other staff members, they were able to determine the functions of the behaviors and devise a plan to replace them with more desirable behaviors. </a:t>
            </a:r>
            <a:endParaRPr lang="en-US" dirty="0">
              <a:latin typeface="Comic Sans MS" pitchFamily="66" charset="0"/>
            </a:endParaRPr>
          </a:p>
        </p:txBody>
      </p:sp>
      <p:sp>
        <p:nvSpPr>
          <p:cNvPr id="4" name="Slide Number Placeholder 3"/>
          <p:cNvSpPr>
            <a:spLocks noGrp="1"/>
          </p:cNvSpPr>
          <p:nvPr>
            <p:ph type="sldNum" sz="quarter" idx="12"/>
          </p:nvPr>
        </p:nvSpPr>
        <p:spPr/>
        <p:txBody>
          <a:bodyPr/>
          <a:lstStyle/>
          <a:p>
            <a:fld id="{9D6CBA6D-4F4E-4BD7-AABC-5FE95A06B655}" type="slidenum">
              <a:rPr lang="en-US" smtClean="0"/>
              <a:pPr/>
              <a:t>24</a:t>
            </a:fld>
            <a:endParaRPr lang="en-US"/>
          </a:p>
        </p:txBody>
      </p:sp>
      <p:sp>
        <p:nvSpPr>
          <p:cNvPr id="5" name="Footer Placeholder 4"/>
          <p:cNvSpPr>
            <a:spLocks noGrp="1"/>
          </p:cNvSpPr>
          <p:nvPr>
            <p:ph type="ftr" sz="quarter" idx="11"/>
          </p:nvPr>
        </p:nvSpPr>
        <p:spPr/>
        <p:txBody>
          <a:bodyPr/>
          <a:lstStyle/>
          <a:p>
            <a:pPr algn="ctr"/>
            <a:r>
              <a:rPr lang="en-US" dirty="0" smtClean="0"/>
              <a:t>Copyright 2012 T. Eiben</a:t>
            </a:r>
            <a:endParaRPr lang="en-US" dirty="0"/>
          </a:p>
        </p:txBody>
      </p:sp>
      <p:pic>
        <p:nvPicPr>
          <p:cNvPr id="6" name="Recorded Sound">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228600" y="6324600"/>
            <a:ext cx="304800" cy="304800"/>
          </a:xfrm>
          <a:prstGeom prst="rect">
            <a:avLst/>
          </a:prstGeom>
        </p:spPr>
      </p:pic>
    </p:spTree>
  </p:cSld>
  <p:clrMapOvr>
    <a:masterClrMapping/>
  </p:clrMapOvr>
  <p:transition xmlns:p14="http://schemas.microsoft.com/office/powerpoint/2010/main" advTm="90000"/>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960"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latin typeface="One Stroke Script LET" pitchFamily="2" charset="0"/>
              </a:rPr>
              <a:t>Case </a:t>
            </a:r>
            <a:r>
              <a:rPr lang="en-US" sz="5400" b="1" dirty="0" smtClean="0">
                <a:latin typeface="One Stroke Script LET" pitchFamily="2" charset="0"/>
              </a:rPr>
              <a:t>Study, revisited</a:t>
            </a:r>
            <a:endParaRPr lang="en-US" sz="5400" b="1" dirty="0">
              <a:latin typeface="One Stroke Script LET" pitchFamily="2" charset="0"/>
            </a:endParaRPr>
          </a:p>
        </p:txBody>
      </p:sp>
      <p:sp>
        <p:nvSpPr>
          <p:cNvPr id="3" name="Content Placeholder 2"/>
          <p:cNvSpPr>
            <a:spLocks noGrp="1"/>
          </p:cNvSpPr>
          <p:nvPr>
            <p:ph idx="1"/>
          </p:nvPr>
        </p:nvSpPr>
        <p:spPr/>
        <p:txBody>
          <a:bodyPr/>
          <a:lstStyle/>
          <a:p>
            <a:pPr indent="0">
              <a:buNone/>
            </a:pPr>
            <a:r>
              <a:rPr lang="en-US" dirty="0" smtClean="0">
                <a:latin typeface="Comic Sans MS" pitchFamily="66" charset="0"/>
              </a:rPr>
              <a:t>By not receiving ultimatums, but support, Miss Hampton was able to focus and work towards a solution.  Miss Hampton now feels more confident in her ability to handle the challenging behaviors and will be better prepared to take on new challenges in the future.</a:t>
            </a:r>
            <a:endParaRPr lang="en-US" dirty="0"/>
          </a:p>
        </p:txBody>
      </p:sp>
      <p:sp>
        <p:nvSpPr>
          <p:cNvPr id="4" name="Footer Placeholder 3"/>
          <p:cNvSpPr>
            <a:spLocks noGrp="1"/>
          </p:cNvSpPr>
          <p:nvPr>
            <p:ph type="ftr" sz="quarter" idx="11"/>
          </p:nvPr>
        </p:nvSpPr>
        <p:spPr/>
        <p:txBody>
          <a:bodyPr/>
          <a:lstStyle/>
          <a:p>
            <a:pPr algn="ctr"/>
            <a:r>
              <a:rPr lang="en-US" dirty="0" smtClean="0"/>
              <a:t>Copyright 2012 T. Eiben</a:t>
            </a:r>
            <a:endParaRPr lang="en-US" dirty="0"/>
          </a:p>
        </p:txBody>
      </p:sp>
      <p:sp>
        <p:nvSpPr>
          <p:cNvPr id="5" name="Slide Number Placeholder 4"/>
          <p:cNvSpPr>
            <a:spLocks noGrp="1"/>
          </p:cNvSpPr>
          <p:nvPr>
            <p:ph type="sldNum" sz="quarter" idx="12"/>
          </p:nvPr>
        </p:nvSpPr>
        <p:spPr/>
        <p:txBody>
          <a:bodyPr/>
          <a:lstStyle/>
          <a:p>
            <a:fld id="{9D6CBA6D-4F4E-4BD7-AABC-5FE95A06B655}" type="slidenum">
              <a:rPr lang="en-US" smtClean="0"/>
              <a:pPr/>
              <a:t>25</a:t>
            </a:fld>
            <a:endParaRPr lang="en-US"/>
          </a:p>
        </p:txBody>
      </p:sp>
    </p:spTree>
  </p:cSld>
  <p:clrMapOvr>
    <a:masterClrMapping/>
  </p:clrMapOvr>
  <p:transition xmlns:p14="http://schemas.microsoft.com/office/powerpoint/2010/main" advTm="90000"/>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One Stroke Script LET" pitchFamily="2" charset="0"/>
              </a:rPr>
              <a:t>FAQs</a:t>
            </a:r>
            <a:endParaRPr lang="en-US" b="1" dirty="0">
              <a:latin typeface="One Stroke Script LET" pitchFamily="2" charset="0"/>
            </a:endParaRPr>
          </a:p>
        </p:txBody>
      </p:sp>
      <p:sp>
        <p:nvSpPr>
          <p:cNvPr id="3" name="Content Placeholder 2"/>
          <p:cNvSpPr>
            <a:spLocks noGrp="1"/>
          </p:cNvSpPr>
          <p:nvPr>
            <p:ph idx="1"/>
          </p:nvPr>
        </p:nvSpPr>
        <p:spPr/>
        <p:txBody>
          <a:bodyPr>
            <a:normAutofit/>
          </a:bodyPr>
          <a:lstStyle/>
          <a:p>
            <a:pPr>
              <a:buNone/>
            </a:pPr>
            <a:endParaRPr lang="en-US" sz="2400" b="1" dirty="0" smtClean="0"/>
          </a:p>
          <a:p>
            <a:r>
              <a:rPr lang="en-US" sz="2400" b="1" dirty="0" smtClean="0"/>
              <a:t>Is it true that a lot of new teachers leave the profession because of behavior issues?</a:t>
            </a:r>
          </a:p>
          <a:p>
            <a:pPr>
              <a:buNone/>
            </a:pPr>
            <a:r>
              <a:rPr lang="en-US" b="1" dirty="0" smtClean="0"/>
              <a:t>    </a:t>
            </a:r>
            <a:endParaRPr lang="en-US" sz="2000" b="1" dirty="0" smtClean="0"/>
          </a:p>
          <a:p>
            <a:r>
              <a:rPr lang="en-US" sz="2400" b="1" dirty="0" smtClean="0"/>
              <a:t>What are the behaviors?</a:t>
            </a:r>
          </a:p>
          <a:p>
            <a:pPr>
              <a:buNone/>
            </a:pPr>
            <a:r>
              <a:rPr lang="en-US" b="1" dirty="0" smtClean="0"/>
              <a:t>    </a:t>
            </a:r>
            <a:endParaRPr lang="en-US" sz="2000" b="1" dirty="0" smtClean="0"/>
          </a:p>
          <a:p>
            <a:r>
              <a:rPr lang="en-US" sz="2400" b="1" dirty="0" smtClean="0"/>
              <a:t>How can we get the teachers to stay?</a:t>
            </a:r>
          </a:p>
          <a:p>
            <a:pPr>
              <a:buNone/>
            </a:pPr>
            <a:r>
              <a:rPr lang="en-US" sz="2400" b="1" dirty="0" smtClean="0"/>
              <a:t>    </a:t>
            </a:r>
            <a:endParaRPr lang="en-US" sz="2100" b="1" dirty="0" smtClean="0"/>
          </a:p>
        </p:txBody>
      </p:sp>
      <p:sp>
        <p:nvSpPr>
          <p:cNvPr id="4" name="Slide Number Placeholder 3"/>
          <p:cNvSpPr>
            <a:spLocks noGrp="1"/>
          </p:cNvSpPr>
          <p:nvPr>
            <p:ph type="sldNum" sz="quarter" idx="12"/>
          </p:nvPr>
        </p:nvSpPr>
        <p:spPr/>
        <p:txBody>
          <a:bodyPr/>
          <a:lstStyle/>
          <a:p>
            <a:fld id="{9D6CBA6D-4F4E-4BD7-AABC-5FE95A06B655}" type="slidenum">
              <a:rPr lang="en-US" smtClean="0"/>
              <a:pPr/>
              <a:t>26</a:t>
            </a:fld>
            <a:endParaRPr lang="en-US"/>
          </a:p>
        </p:txBody>
      </p:sp>
      <p:sp>
        <p:nvSpPr>
          <p:cNvPr id="5" name="Footer Placeholder 4"/>
          <p:cNvSpPr>
            <a:spLocks noGrp="1"/>
          </p:cNvSpPr>
          <p:nvPr>
            <p:ph type="ftr" sz="quarter" idx="11"/>
          </p:nvPr>
        </p:nvSpPr>
        <p:spPr/>
        <p:txBody>
          <a:bodyPr/>
          <a:lstStyle/>
          <a:p>
            <a:pPr algn="ctr"/>
            <a:r>
              <a:rPr lang="en-US" dirty="0" smtClean="0"/>
              <a:t>Copyright 2012 T. Eiben</a:t>
            </a:r>
            <a:endParaRPr lang="en-US" dirty="0"/>
          </a:p>
        </p:txBody>
      </p:sp>
      <p:pic>
        <p:nvPicPr>
          <p:cNvPr id="6" name="Recorded Sound">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52400" y="6324600"/>
            <a:ext cx="304800" cy="304800"/>
          </a:xfrm>
          <a:prstGeom prst="rect">
            <a:avLst/>
          </a:prstGeom>
        </p:spPr>
      </p:pic>
    </p:spTree>
  </p:cSld>
  <p:clrMapOvr>
    <a:masterClrMapping/>
  </p:clrMapOvr>
  <p:transition xmlns:p14="http://schemas.microsoft.com/office/powerpoint/2010/main" advTm="90000"/>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0660"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One Stroke Script LET" pitchFamily="2" charset="0"/>
              </a:rPr>
              <a:t>FAQ’s</a:t>
            </a:r>
            <a:endParaRPr lang="en-US" b="1" dirty="0">
              <a:latin typeface="One Stroke Script LET" pitchFamily="2" charset="0"/>
            </a:endParaRPr>
          </a:p>
        </p:txBody>
      </p:sp>
      <p:sp>
        <p:nvSpPr>
          <p:cNvPr id="3" name="Content Placeholder 2"/>
          <p:cNvSpPr>
            <a:spLocks noGrp="1"/>
          </p:cNvSpPr>
          <p:nvPr>
            <p:ph idx="1"/>
          </p:nvPr>
        </p:nvSpPr>
        <p:spPr/>
        <p:txBody>
          <a:bodyPr/>
          <a:lstStyle/>
          <a:p>
            <a:pPr>
              <a:lnSpc>
                <a:spcPct val="80000"/>
              </a:lnSpc>
            </a:pPr>
            <a:endParaRPr lang="en-US" b="1" dirty="0" smtClean="0"/>
          </a:p>
          <a:p>
            <a:pPr>
              <a:lnSpc>
                <a:spcPct val="80000"/>
              </a:lnSpc>
            </a:pPr>
            <a:r>
              <a:rPr lang="en-US" b="1" dirty="0" smtClean="0"/>
              <a:t>Would this help be useful for veteran teachers as well?</a:t>
            </a:r>
          </a:p>
          <a:p>
            <a:pPr>
              <a:lnSpc>
                <a:spcPct val="80000"/>
              </a:lnSpc>
              <a:buNone/>
            </a:pPr>
            <a:r>
              <a:rPr lang="en-US" dirty="0" smtClean="0"/>
              <a:t>     </a:t>
            </a:r>
          </a:p>
          <a:p>
            <a:pPr>
              <a:lnSpc>
                <a:spcPct val="80000"/>
              </a:lnSpc>
            </a:pPr>
            <a:r>
              <a:rPr lang="en-US" b="1" dirty="0" smtClean="0"/>
              <a:t>Why aren’t new teachers prepared for behavior issues?</a:t>
            </a:r>
          </a:p>
          <a:p>
            <a:pPr>
              <a:lnSpc>
                <a:spcPct val="80000"/>
              </a:lnSpc>
              <a:buNone/>
            </a:pPr>
            <a:r>
              <a:rPr lang="en-US" b="1" dirty="0" smtClean="0"/>
              <a:t>    </a:t>
            </a:r>
            <a:r>
              <a:rPr lang="en-US" dirty="0" smtClean="0"/>
              <a:t> </a:t>
            </a:r>
          </a:p>
          <a:p>
            <a:pPr>
              <a:lnSpc>
                <a:spcPct val="80000"/>
              </a:lnSpc>
            </a:pPr>
            <a:r>
              <a:rPr lang="en-US" b="1" dirty="0" smtClean="0"/>
              <a:t>Would this require extra training for the principal? </a:t>
            </a:r>
          </a:p>
          <a:p>
            <a:pPr>
              <a:lnSpc>
                <a:spcPct val="80000"/>
              </a:lnSpc>
              <a:buNone/>
            </a:pPr>
            <a:r>
              <a:rPr lang="en-US" sz="2200" b="1" dirty="0" smtClean="0"/>
              <a:t>     </a:t>
            </a:r>
            <a:endParaRPr lang="en-US" sz="1900" dirty="0" smtClean="0"/>
          </a:p>
        </p:txBody>
      </p:sp>
      <p:sp>
        <p:nvSpPr>
          <p:cNvPr id="4" name="Slide Number Placeholder 3"/>
          <p:cNvSpPr>
            <a:spLocks noGrp="1"/>
          </p:cNvSpPr>
          <p:nvPr>
            <p:ph type="sldNum" sz="quarter" idx="12"/>
          </p:nvPr>
        </p:nvSpPr>
        <p:spPr/>
        <p:txBody>
          <a:bodyPr/>
          <a:lstStyle/>
          <a:p>
            <a:fld id="{9D6CBA6D-4F4E-4BD7-AABC-5FE95A06B655}" type="slidenum">
              <a:rPr lang="en-US" smtClean="0"/>
              <a:pPr/>
              <a:t>27</a:t>
            </a:fld>
            <a:endParaRPr lang="en-US"/>
          </a:p>
        </p:txBody>
      </p:sp>
      <p:sp>
        <p:nvSpPr>
          <p:cNvPr id="5" name="Footer Placeholder 4"/>
          <p:cNvSpPr>
            <a:spLocks noGrp="1"/>
          </p:cNvSpPr>
          <p:nvPr>
            <p:ph type="ftr" sz="quarter" idx="11"/>
          </p:nvPr>
        </p:nvSpPr>
        <p:spPr/>
        <p:txBody>
          <a:bodyPr/>
          <a:lstStyle/>
          <a:p>
            <a:pPr algn="ctr"/>
            <a:r>
              <a:rPr lang="en-US" dirty="0" smtClean="0"/>
              <a:t>Copyright 2012 T. Eiben</a:t>
            </a:r>
            <a:endParaRPr lang="en-US" dirty="0"/>
          </a:p>
        </p:txBody>
      </p:sp>
      <p:pic>
        <p:nvPicPr>
          <p:cNvPr id="6" name="Recorded Sound">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228600" y="6324600"/>
            <a:ext cx="304800" cy="304800"/>
          </a:xfrm>
          <a:prstGeom prst="rect">
            <a:avLst/>
          </a:prstGeom>
        </p:spPr>
      </p:pic>
    </p:spTree>
  </p:cSld>
  <p:clrMapOvr>
    <a:masterClrMapping/>
  </p:clrMapOvr>
  <p:transition xmlns:p14="http://schemas.microsoft.com/office/powerpoint/2010/main" advTm="90000"/>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720"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latin typeface="One Stroke Script LET" pitchFamily="2" charset="0"/>
              </a:rPr>
              <a:t>References</a:t>
            </a:r>
            <a:endParaRPr lang="en-US" sz="5400" b="1" dirty="0">
              <a:latin typeface="One Stroke Script LET" pitchFamily="2" charset="0"/>
            </a:endParaRPr>
          </a:p>
        </p:txBody>
      </p:sp>
      <p:sp>
        <p:nvSpPr>
          <p:cNvPr id="3" name="Content Placeholder 2"/>
          <p:cNvSpPr>
            <a:spLocks noGrp="1"/>
          </p:cNvSpPr>
          <p:nvPr>
            <p:ph idx="1"/>
          </p:nvPr>
        </p:nvSpPr>
        <p:spPr/>
        <p:txBody>
          <a:bodyPr>
            <a:normAutofit fontScale="85000" lnSpcReduction="20000"/>
          </a:bodyPr>
          <a:lstStyle/>
          <a:p>
            <a:pPr>
              <a:buNone/>
            </a:pPr>
            <a:r>
              <a:rPr lang="en-US" sz="2800" dirty="0" smtClean="0"/>
              <a:t>1.Baker, P. H. (2005). Managing student behavior: How ready are teachers to meet the challenge?. </a:t>
            </a:r>
            <a:r>
              <a:rPr lang="en-US" sz="2800" i="1" dirty="0" smtClean="0"/>
              <a:t>American Secondary Education</a:t>
            </a:r>
            <a:r>
              <a:rPr lang="en-US" sz="2800" dirty="0" smtClean="0"/>
              <a:t>, </a:t>
            </a:r>
            <a:r>
              <a:rPr lang="en-US" sz="2800" i="1" dirty="0" smtClean="0"/>
              <a:t>33</a:t>
            </a:r>
            <a:r>
              <a:rPr lang="en-US" sz="2800" dirty="0" smtClean="0"/>
              <a:t>(3), 51-64. </a:t>
            </a:r>
          </a:p>
          <a:p>
            <a:pPr>
              <a:buNone/>
            </a:pPr>
            <a:endParaRPr lang="en-US" sz="2800" dirty="0" smtClean="0"/>
          </a:p>
          <a:p>
            <a:pPr>
              <a:buNone/>
            </a:pPr>
            <a:r>
              <a:rPr lang="en-US" sz="2800" dirty="0" smtClean="0"/>
              <a:t>2.Bunting, C. (2007). Principals as classroom leaders. </a:t>
            </a:r>
            <a:r>
              <a:rPr lang="en-US" sz="2800" i="1" dirty="0" smtClean="0"/>
              <a:t>Principal</a:t>
            </a:r>
            <a:r>
              <a:rPr lang="en-US" sz="2800" dirty="0" smtClean="0"/>
              <a:t>, 39-41.</a:t>
            </a:r>
          </a:p>
          <a:p>
            <a:pPr>
              <a:buNone/>
            </a:pPr>
            <a:endParaRPr lang="en-US" sz="2800" dirty="0" smtClean="0"/>
          </a:p>
          <a:p>
            <a:pPr>
              <a:buNone/>
            </a:pPr>
            <a:r>
              <a:rPr lang="en-US" sz="2800" dirty="0" smtClean="0"/>
              <a:t>3.Holland, P. E. (2008). The principal's role in teacher development. </a:t>
            </a:r>
            <a:r>
              <a:rPr lang="en-US" sz="2800" i="1" dirty="0" smtClean="0"/>
              <a:t>SRATE Journal</a:t>
            </a:r>
            <a:r>
              <a:rPr lang="en-US" sz="2800" dirty="0" smtClean="0"/>
              <a:t>, </a:t>
            </a:r>
            <a:r>
              <a:rPr lang="en-US" sz="2800" i="1" dirty="0" smtClean="0"/>
              <a:t>17</a:t>
            </a:r>
            <a:r>
              <a:rPr lang="en-US" sz="2800" dirty="0" smtClean="0"/>
              <a:t>(1), 16-24.</a:t>
            </a:r>
          </a:p>
          <a:p>
            <a:pPr>
              <a:buNone/>
            </a:pPr>
            <a:endParaRPr lang="en-US" sz="2800" dirty="0" smtClean="0"/>
          </a:p>
          <a:p>
            <a:pPr>
              <a:buNone/>
            </a:pPr>
            <a:r>
              <a:rPr lang="en-US" sz="2800" dirty="0" smtClean="0"/>
              <a:t>4.Kerr, M., M &amp; Nelson, C. M. (2010). </a:t>
            </a:r>
            <a:r>
              <a:rPr lang="en-US" sz="2800" i="1" dirty="0" smtClean="0"/>
              <a:t>Strategies for addressing behavior problems in the classroom. </a:t>
            </a:r>
            <a:r>
              <a:rPr lang="en-US" sz="2800" dirty="0" smtClean="0"/>
              <a:t>Upper Saddle Ridge, NJ: Pearson Educational, Inc.</a:t>
            </a:r>
          </a:p>
          <a:p>
            <a:pPr>
              <a:buNone/>
            </a:pPr>
            <a:endParaRPr lang="en-US" sz="2800" dirty="0" smtClean="0"/>
          </a:p>
        </p:txBody>
      </p:sp>
      <p:sp>
        <p:nvSpPr>
          <p:cNvPr id="4" name="Slide Number Placeholder 3"/>
          <p:cNvSpPr>
            <a:spLocks noGrp="1"/>
          </p:cNvSpPr>
          <p:nvPr>
            <p:ph type="sldNum" sz="quarter" idx="12"/>
          </p:nvPr>
        </p:nvSpPr>
        <p:spPr/>
        <p:txBody>
          <a:bodyPr/>
          <a:lstStyle/>
          <a:p>
            <a:fld id="{9D6CBA6D-4F4E-4BD7-AABC-5FE95A06B655}" type="slidenum">
              <a:rPr lang="en-US" smtClean="0"/>
              <a:pPr/>
              <a:t>28</a:t>
            </a:fld>
            <a:endParaRPr lang="en-US"/>
          </a:p>
        </p:txBody>
      </p:sp>
      <p:sp>
        <p:nvSpPr>
          <p:cNvPr id="5" name="Footer Placeholder 4"/>
          <p:cNvSpPr>
            <a:spLocks noGrp="1"/>
          </p:cNvSpPr>
          <p:nvPr>
            <p:ph type="ftr" sz="quarter" idx="11"/>
          </p:nvPr>
        </p:nvSpPr>
        <p:spPr/>
        <p:txBody>
          <a:bodyPr/>
          <a:lstStyle/>
          <a:p>
            <a:pPr algn="ctr"/>
            <a:r>
              <a:rPr lang="en-US" dirty="0" smtClean="0"/>
              <a:t>Copyright 2012 T. Eiben</a:t>
            </a:r>
            <a:endParaRPr lang="en-US" dirty="0"/>
          </a:p>
        </p:txBody>
      </p:sp>
      <p:pic>
        <p:nvPicPr>
          <p:cNvPr id="6" name="Recorded Sound">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228600" y="6324600"/>
            <a:ext cx="304800" cy="304800"/>
          </a:xfrm>
          <a:prstGeom prst="rect">
            <a:avLst/>
          </a:prstGeom>
        </p:spPr>
      </p:pic>
    </p:spTree>
  </p:cSld>
  <p:clrMapOvr>
    <a:masterClrMapping/>
  </p:clrMapOvr>
  <p:transition xmlns:p14="http://schemas.microsoft.com/office/powerpoint/2010/main" advTm="90000"/>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231"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latin typeface="One Stroke Script LET" pitchFamily="2" charset="0"/>
              </a:rPr>
              <a:t>References, cont’d</a:t>
            </a:r>
            <a:endParaRPr lang="en-US" sz="5400" b="1" dirty="0">
              <a:latin typeface="One Stroke Script LET" pitchFamily="2" charset="0"/>
            </a:endParaRPr>
          </a:p>
        </p:txBody>
      </p:sp>
      <p:sp>
        <p:nvSpPr>
          <p:cNvPr id="3" name="Content Placeholder 2"/>
          <p:cNvSpPr>
            <a:spLocks noGrp="1"/>
          </p:cNvSpPr>
          <p:nvPr>
            <p:ph idx="1"/>
          </p:nvPr>
        </p:nvSpPr>
        <p:spPr/>
        <p:txBody>
          <a:bodyPr>
            <a:normAutofit fontScale="92500" lnSpcReduction="10000"/>
          </a:bodyPr>
          <a:lstStyle/>
          <a:p>
            <a:pPr>
              <a:buNone/>
            </a:pPr>
            <a:r>
              <a:rPr lang="en-US" dirty="0" smtClean="0"/>
              <a:t>5. National Association of State Directors. (2004). Building the legacy: Idea 2004. Retrieved from </a:t>
            </a:r>
            <a:r>
              <a:rPr lang="en-US" dirty="0" smtClean="0">
                <a:hlinkClick r:id="rId3"/>
              </a:rPr>
              <a:t>http://idea.ed.gov/</a:t>
            </a:r>
            <a:endParaRPr lang="en-US" dirty="0" smtClean="0"/>
          </a:p>
          <a:p>
            <a:pPr>
              <a:buNone/>
            </a:pPr>
            <a:endParaRPr lang="en-US" dirty="0" smtClean="0"/>
          </a:p>
          <a:p>
            <a:pPr>
              <a:buNone/>
            </a:pPr>
            <a:r>
              <a:rPr lang="en-US" dirty="0" smtClean="0"/>
              <a:t>6.Pelletier, L. G., &amp; Sharp, E. C. (2009). Administrative pressures and teachers' interpersonal </a:t>
            </a:r>
            <a:r>
              <a:rPr lang="en-US" dirty="0" err="1" smtClean="0"/>
              <a:t>behaviour</a:t>
            </a:r>
            <a:r>
              <a:rPr lang="en-US" dirty="0" smtClean="0"/>
              <a:t> in the classroom. </a:t>
            </a:r>
            <a:r>
              <a:rPr lang="en-US" i="1" dirty="0" smtClean="0"/>
              <a:t>Theory and Research in Education</a:t>
            </a:r>
            <a:r>
              <a:rPr lang="en-US" dirty="0" smtClean="0"/>
              <a:t>, </a:t>
            </a:r>
            <a:r>
              <a:rPr lang="en-US" i="1" dirty="0" smtClean="0"/>
              <a:t>7</a:t>
            </a:r>
            <a:r>
              <a:rPr lang="en-US" dirty="0" smtClean="0"/>
              <a:t>(2), 174-183.</a:t>
            </a:r>
          </a:p>
          <a:p>
            <a:pPr>
              <a:buNone/>
            </a:pPr>
            <a:endParaRPr lang="en-US" dirty="0" smtClean="0"/>
          </a:p>
          <a:p>
            <a:pPr>
              <a:buNone/>
            </a:pPr>
            <a:r>
              <a:rPr lang="en-US" dirty="0" smtClean="0"/>
              <a:t>7.Smart, J. B., &amp; </a:t>
            </a:r>
            <a:r>
              <a:rPr lang="en-US" dirty="0" err="1" smtClean="0"/>
              <a:t>Igo</a:t>
            </a:r>
            <a:r>
              <a:rPr lang="en-US" dirty="0" smtClean="0"/>
              <a:t>, L. B. (2010). A grounded theory of behavior management strategy selection, implementation, and perceived effectiveness reported by first-year teachers. </a:t>
            </a:r>
            <a:r>
              <a:rPr lang="en-US" i="1" dirty="0" smtClean="0"/>
              <a:t>The Elementary School Journal</a:t>
            </a:r>
            <a:r>
              <a:rPr lang="en-US" dirty="0" smtClean="0"/>
              <a:t>, </a:t>
            </a:r>
            <a:r>
              <a:rPr lang="en-US" i="1" dirty="0" smtClean="0"/>
              <a:t>110</a:t>
            </a:r>
            <a:r>
              <a:rPr lang="en-US" dirty="0" smtClean="0"/>
              <a:t>(4), 567-584.</a:t>
            </a:r>
          </a:p>
          <a:p>
            <a:pPr>
              <a:buNone/>
            </a:pPr>
            <a:endParaRPr lang="en-US" dirty="0" smtClean="0"/>
          </a:p>
        </p:txBody>
      </p:sp>
      <p:sp>
        <p:nvSpPr>
          <p:cNvPr id="4" name="Footer Placeholder 3"/>
          <p:cNvSpPr>
            <a:spLocks noGrp="1"/>
          </p:cNvSpPr>
          <p:nvPr>
            <p:ph type="ftr" sz="quarter" idx="11"/>
          </p:nvPr>
        </p:nvSpPr>
        <p:spPr/>
        <p:txBody>
          <a:bodyPr/>
          <a:lstStyle/>
          <a:p>
            <a:pPr algn="ctr"/>
            <a:r>
              <a:rPr lang="en-US" dirty="0" smtClean="0"/>
              <a:t>Copyright 2012 T. Eiben</a:t>
            </a:r>
            <a:endParaRPr lang="en-US" dirty="0"/>
          </a:p>
        </p:txBody>
      </p:sp>
      <p:sp>
        <p:nvSpPr>
          <p:cNvPr id="5" name="Slide Number Placeholder 4"/>
          <p:cNvSpPr>
            <a:spLocks noGrp="1"/>
          </p:cNvSpPr>
          <p:nvPr>
            <p:ph type="sldNum" sz="quarter" idx="12"/>
          </p:nvPr>
        </p:nvSpPr>
        <p:spPr/>
        <p:txBody>
          <a:bodyPr/>
          <a:lstStyle/>
          <a:p>
            <a:fld id="{9D6CBA6D-4F4E-4BD7-AABC-5FE95A06B655}" type="slidenum">
              <a:rPr lang="en-US" smtClean="0"/>
              <a:pPr/>
              <a:t>29</a:t>
            </a:fld>
            <a:endParaRPr lang="en-US"/>
          </a:p>
        </p:txBody>
      </p:sp>
    </p:spTree>
  </p:cSld>
  <p:clrMapOvr>
    <a:masterClrMapping/>
  </p:clrMapOvr>
  <p:transition xmlns:p14="http://schemas.microsoft.com/office/powerpoint/2010/main" advTm="90000"/>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latin typeface="One Stroke Script LET" pitchFamily="2" charset="0"/>
              </a:rPr>
              <a:t>Agenda</a:t>
            </a:r>
            <a:endParaRPr lang="en-US" sz="5400" b="1" dirty="0">
              <a:latin typeface="One Stroke Script LET" pitchFamily="2" charset="0"/>
            </a:endParaRPr>
          </a:p>
        </p:txBody>
      </p:sp>
      <p:sp>
        <p:nvSpPr>
          <p:cNvPr id="3" name="Content Placeholder 2"/>
          <p:cNvSpPr>
            <a:spLocks noGrp="1"/>
          </p:cNvSpPr>
          <p:nvPr>
            <p:ph idx="1"/>
          </p:nvPr>
        </p:nvSpPr>
        <p:spPr/>
        <p:txBody>
          <a:bodyPr>
            <a:normAutofit lnSpcReduction="10000"/>
          </a:bodyPr>
          <a:lstStyle/>
          <a:p>
            <a:r>
              <a:rPr lang="en-US" dirty="0" smtClean="0"/>
              <a:t>Glossary</a:t>
            </a:r>
          </a:p>
          <a:p>
            <a:r>
              <a:rPr lang="en-US" dirty="0" smtClean="0"/>
              <a:t>Research Findings</a:t>
            </a:r>
          </a:p>
          <a:p>
            <a:r>
              <a:rPr lang="en-US" dirty="0" smtClean="0"/>
              <a:t>Case Study</a:t>
            </a:r>
          </a:p>
          <a:p>
            <a:r>
              <a:rPr lang="en-US" dirty="0" smtClean="0"/>
              <a:t>Pre-Interventions</a:t>
            </a:r>
          </a:p>
          <a:p>
            <a:r>
              <a:rPr lang="en-US" dirty="0" smtClean="0"/>
              <a:t>Interventions</a:t>
            </a:r>
          </a:p>
          <a:p>
            <a:r>
              <a:rPr lang="en-US" dirty="0" smtClean="0"/>
              <a:t>Do’s</a:t>
            </a:r>
          </a:p>
          <a:p>
            <a:r>
              <a:rPr lang="en-US" dirty="0" smtClean="0"/>
              <a:t>Don’ts</a:t>
            </a:r>
          </a:p>
          <a:p>
            <a:r>
              <a:rPr lang="en-US" dirty="0" smtClean="0"/>
              <a:t>Case Study Revisited</a:t>
            </a:r>
          </a:p>
          <a:p>
            <a:r>
              <a:rPr lang="en-US" dirty="0" smtClean="0"/>
              <a:t>FAQ’s</a:t>
            </a:r>
          </a:p>
          <a:p>
            <a:r>
              <a:rPr lang="en-US" dirty="0" smtClean="0"/>
              <a:t>References</a:t>
            </a:r>
          </a:p>
          <a:p>
            <a:endParaRPr lang="en-US" dirty="0"/>
          </a:p>
        </p:txBody>
      </p:sp>
      <p:sp>
        <p:nvSpPr>
          <p:cNvPr id="4" name="Slide Number Placeholder 3"/>
          <p:cNvSpPr>
            <a:spLocks noGrp="1"/>
          </p:cNvSpPr>
          <p:nvPr>
            <p:ph type="sldNum" sz="quarter" idx="12"/>
          </p:nvPr>
        </p:nvSpPr>
        <p:spPr/>
        <p:txBody>
          <a:bodyPr/>
          <a:lstStyle/>
          <a:p>
            <a:fld id="{9D6CBA6D-4F4E-4BD7-AABC-5FE95A06B655}" type="slidenum">
              <a:rPr lang="en-US" smtClean="0"/>
              <a:pPr/>
              <a:t>3</a:t>
            </a:fld>
            <a:endParaRPr lang="en-US"/>
          </a:p>
        </p:txBody>
      </p:sp>
      <p:sp>
        <p:nvSpPr>
          <p:cNvPr id="5" name="Footer Placeholder 4"/>
          <p:cNvSpPr>
            <a:spLocks noGrp="1"/>
          </p:cNvSpPr>
          <p:nvPr>
            <p:ph type="ftr" sz="quarter" idx="11"/>
          </p:nvPr>
        </p:nvSpPr>
        <p:spPr/>
        <p:txBody>
          <a:bodyPr/>
          <a:lstStyle/>
          <a:p>
            <a:pPr algn="ctr"/>
            <a:r>
              <a:rPr lang="en-US" dirty="0" smtClean="0"/>
              <a:t>Copyright 2012 T. Eiben</a:t>
            </a:r>
            <a:endParaRPr lang="en-US" dirty="0"/>
          </a:p>
        </p:txBody>
      </p:sp>
      <p:pic>
        <p:nvPicPr>
          <p:cNvPr id="7" name="Picture 6" descr="1330423_childrens_hands_1.jpg"/>
          <p:cNvPicPr>
            <a:picLocks noChangeAspect="1"/>
          </p:cNvPicPr>
          <p:nvPr/>
        </p:nvPicPr>
        <p:blipFill>
          <a:blip r:embed="rId5" cstate="print"/>
          <a:stretch>
            <a:fillRect/>
          </a:stretch>
        </p:blipFill>
        <p:spPr>
          <a:xfrm>
            <a:off x="3962400" y="2286000"/>
            <a:ext cx="4114800" cy="2743200"/>
          </a:xfrm>
          <a:prstGeom prst="rect">
            <a:avLst/>
          </a:prstGeom>
        </p:spPr>
      </p:pic>
      <p:pic>
        <p:nvPicPr>
          <p:cNvPr id="9" name="Recorded Sound">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152400" y="6324600"/>
            <a:ext cx="304800" cy="304800"/>
          </a:xfrm>
          <a:prstGeom prst="rect">
            <a:avLst/>
          </a:prstGeom>
        </p:spPr>
      </p:pic>
    </p:spTree>
  </p:cSld>
  <p:clrMapOvr>
    <a:masterClrMapping/>
  </p:clrMapOvr>
  <p:transition xmlns:p14="http://schemas.microsoft.com/office/powerpoint/2010/main" advTm="90000"/>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250" fill="hold"/>
                                        <p:tgtEl>
                                          <p:spTgt spid="9"/>
                                        </p:tgtEl>
                                      </p:cBhvr>
                                    </p:cmd>
                                  </p:childTnLst>
                                </p:cTn>
                              </p:par>
                            </p:childTnLst>
                          </p:cTn>
                        </p:par>
                      </p:childTnLst>
                    </p:cTn>
                  </p:par>
                </p:childTnLst>
              </p:cTn>
              <p:nextCondLst>
                <p:cond evt="onClick" delay="0">
                  <p:tgtEl>
                    <p:spTgt spid="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latin typeface="One Stroke Script LET" pitchFamily="2" charset="0"/>
              </a:rPr>
              <a:t>References, cont’d</a:t>
            </a:r>
            <a:endParaRPr lang="en-US" sz="5400" b="1" dirty="0">
              <a:latin typeface="One Stroke Script LET" pitchFamily="2" charset="0"/>
            </a:endParaRPr>
          </a:p>
        </p:txBody>
      </p:sp>
      <p:sp>
        <p:nvSpPr>
          <p:cNvPr id="3" name="Content Placeholder 2"/>
          <p:cNvSpPr>
            <a:spLocks noGrp="1"/>
          </p:cNvSpPr>
          <p:nvPr>
            <p:ph idx="1"/>
          </p:nvPr>
        </p:nvSpPr>
        <p:spPr/>
        <p:txBody>
          <a:bodyPr>
            <a:normAutofit fontScale="62500" lnSpcReduction="20000"/>
          </a:bodyPr>
          <a:lstStyle/>
          <a:p>
            <a:pPr>
              <a:buNone/>
            </a:pPr>
            <a:r>
              <a:rPr lang="en-US" sz="3400" dirty="0" smtClean="0"/>
              <a:t>8.Tillery, A. D., </a:t>
            </a:r>
            <a:r>
              <a:rPr lang="en-US" sz="3400" dirty="0" err="1" smtClean="0"/>
              <a:t>Varjas</a:t>
            </a:r>
            <a:r>
              <a:rPr lang="en-US" sz="3400" dirty="0" smtClean="0"/>
              <a:t>, K., Meyers, J., &amp; Collins, A. S. (2010). General education teachers' perceptions of behavior management and intervention strategies. </a:t>
            </a:r>
            <a:r>
              <a:rPr lang="en-US" sz="3400" i="1" dirty="0" smtClean="0"/>
              <a:t>Journal of Positive Behavior</a:t>
            </a:r>
            <a:r>
              <a:rPr lang="en-US" sz="3400" dirty="0" smtClean="0"/>
              <a:t>, </a:t>
            </a:r>
            <a:r>
              <a:rPr lang="en-US" sz="3400" i="1" dirty="0" smtClean="0"/>
              <a:t>12</a:t>
            </a:r>
            <a:r>
              <a:rPr lang="en-US" sz="3400" dirty="0" smtClean="0"/>
              <a:t>(2), 86-102.</a:t>
            </a:r>
          </a:p>
          <a:p>
            <a:pPr>
              <a:buNone/>
            </a:pPr>
            <a:endParaRPr lang="en-US" sz="3400" b="1" dirty="0" smtClean="0"/>
          </a:p>
          <a:p>
            <a:pPr>
              <a:buNone/>
            </a:pPr>
            <a:r>
              <a:rPr lang="en-US" sz="3400" dirty="0" smtClean="0"/>
              <a:t>9.Westling, D. L. (2010). Teachers and challenging behavior: Knowledge, views, and practices. </a:t>
            </a:r>
            <a:r>
              <a:rPr lang="en-US" sz="3400" i="1" dirty="0" smtClean="0"/>
              <a:t>Remedial and Special Education</a:t>
            </a:r>
            <a:r>
              <a:rPr lang="en-US" sz="3400" dirty="0" smtClean="0"/>
              <a:t>, </a:t>
            </a:r>
            <a:r>
              <a:rPr lang="en-US" sz="3400" i="1" dirty="0" smtClean="0"/>
              <a:t>31</a:t>
            </a:r>
            <a:r>
              <a:rPr lang="en-US" sz="3400" dirty="0" smtClean="0"/>
              <a:t>(1), 48-63.</a:t>
            </a:r>
          </a:p>
          <a:p>
            <a:pPr>
              <a:buNone/>
            </a:pPr>
            <a:endParaRPr lang="en-US" sz="3400" dirty="0" smtClean="0"/>
          </a:p>
          <a:p>
            <a:pPr>
              <a:buNone/>
            </a:pPr>
            <a:r>
              <a:rPr lang="en-US" sz="3400" dirty="0" smtClean="0"/>
              <a:t>10.Youngs, P. (2007). How elementary principals' beliefs and actions influence new teachers' experiences. </a:t>
            </a:r>
            <a:r>
              <a:rPr lang="en-US" sz="3400" i="1" dirty="0" smtClean="0"/>
              <a:t>Educational Administration Quarterly</a:t>
            </a:r>
            <a:r>
              <a:rPr lang="en-US" sz="3400" dirty="0" smtClean="0"/>
              <a:t>, </a:t>
            </a:r>
            <a:r>
              <a:rPr lang="en-US" sz="3400" i="1" dirty="0" smtClean="0"/>
              <a:t>43</a:t>
            </a:r>
            <a:r>
              <a:rPr lang="en-US" sz="3400" dirty="0" smtClean="0"/>
              <a:t>(1), 101-137.</a:t>
            </a:r>
          </a:p>
          <a:p>
            <a:pPr>
              <a:buNone/>
            </a:pPr>
            <a:endParaRPr lang="en-US" sz="3400" dirty="0" smtClean="0"/>
          </a:p>
          <a:p>
            <a:pPr indent="0">
              <a:buNone/>
            </a:pPr>
            <a:r>
              <a:rPr lang="en-US" sz="3400" dirty="0" smtClean="0"/>
              <a:t>*All pictures included are royalty free and retrieved from </a:t>
            </a:r>
            <a:r>
              <a:rPr lang="en-US" sz="3400" dirty="0" smtClean="0">
                <a:hlinkClick r:id="rId3"/>
              </a:rPr>
              <a:t>http://www.sxc.hu/</a:t>
            </a:r>
            <a:endParaRPr lang="en-US" sz="3400" dirty="0" smtClean="0"/>
          </a:p>
          <a:p>
            <a:pPr>
              <a:buNone/>
            </a:pPr>
            <a:endParaRPr lang="en-US" dirty="0"/>
          </a:p>
        </p:txBody>
      </p:sp>
      <p:sp>
        <p:nvSpPr>
          <p:cNvPr id="4" name="Footer Placeholder 3"/>
          <p:cNvSpPr>
            <a:spLocks noGrp="1"/>
          </p:cNvSpPr>
          <p:nvPr>
            <p:ph type="ftr" sz="quarter" idx="11"/>
          </p:nvPr>
        </p:nvSpPr>
        <p:spPr/>
        <p:txBody>
          <a:bodyPr/>
          <a:lstStyle/>
          <a:p>
            <a:pPr algn="ctr"/>
            <a:r>
              <a:rPr lang="en-US" dirty="0" smtClean="0"/>
              <a:t>Copyright 2012 T. Eiben</a:t>
            </a:r>
            <a:endParaRPr lang="en-US" dirty="0"/>
          </a:p>
        </p:txBody>
      </p:sp>
      <p:sp>
        <p:nvSpPr>
          <p:cNvPr id="5" name="Slide Number Placeholder 4"/>
          <p:cNvSpPr>
            <a:spLocks noGrp="1"/>
          </p:cNvSpPr>
          <p:nvPr>
            <p:ph type="sldNum" sz="quarter" idx="12"/>
          </p:nvPr>
        </p:nvSpPr>
        <p:spPr/>
        <p:txBody>
          <a:bodyPr/>
          <a:lstStyle/>
          <a:p>
            <a:fld id="{9D6CBA6D-4F4E-4BD7-AABC-5FE95A06B655}" type="slidenum">
              <a:rPr lang="en-US" smtClean="0"/>
              <a:pPr/>
              <a:t>30</a:t>
            </a:fld>
            <a:endParaRPr lang="en-US"/>
          </a:p>
        </p:txBody>
      </p:sp>
    </p:spTree>
  </p:cSld>
  <p:clrMapOvr>
    <a:masterClrMapping/>
  </p:clrMapOvr>
  <p:transition xmlns:p14="http://schemas.microsoft.com/office/powerpoint/2010/main" advTm="90000"/>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dirty="0" smtClean="0">
                <a:latin typeface="One Stroke Script LET" pitchFamily="2" charset="0"/>
              </a:rPr>
              <a:t>What are Emotional and Behavioral Disorders?</a:t>
            </a:r>
            <a:endParaRPr lang="en-US" sz="4400" b="1" dirty="0">
              <a:latin typeface="One Stroke Script LET" pitchFamily="2" charset="0"/>
            </a:endParaRPr>
          </a:p>
        </p:txBody>
      </p:sp>
      <p:sp>
        <p:nvSpPr>
          <p:cNvPr id="3" name="Content Placeholder 2"/>
          <p:cNvSpPr>
            <a:spLocks noGrp="1"/>
          </p:cNvSpPr>
          <p:nvPr>
            <p:ph idx="1"/>
          </p:nvPr>
        </p:nvSpPr>
        <p:spPr/>
        <p:txBody>
          <a:bodyPr>
            <a:normAutofit/>
          </a:bodyPr>
          <a:lstStyle/>
          <a:p>
            <a:r>
              <a:rPr lang="en-US" sz="3000" u="sng" dirty="0" smtClean="0"/>
              <a:t>Emotional &amp; Behavioral Disorders</a:t>
            </a:r>
            <a:r>
              <a:rPr lang="en-US" sz="2100" dirty="0" smtClean="0"/>
              <a:t>– </a:t>
            </a:r>
            <a:r>
              <a:rPr lang="en-US" sz="2000" dirty="0" smtClean="0"/>
              <a:t>“a condition exhibiting one or more of the following characteristics over a long period of time and to a marked degree that adversely affects educational performance: </a:t>
            </a:r>
          </a:p>
          <a:p>
            <a:pPr>
              <a:buNone/>
            </a:pPr>
            <a:r>
              <a:rPr lang="en-US" sz="2000" dirty="0" smtClean="0"/>
              <a:t>     An inability to learn that cannot be explained by intellectual, sensory, or health factors, an inability to build or maintain satisfactory interpersonal relationships with peers and teachers, inappropriate types of behavior or feelings under normal circumstances, a general pervasive mood of unhappiness or depression, or a tendency to develop physical symptoms or fears associated with personal or school problems.”</a:t>
            </a:r>
            <a:r>
              <a:rPr lang="en-US" sz="2000" baseline="30000" dirty="0" smtClean="0"/>
              <a:t>5</a:t>
            </a:r>
          </a:p>
          <a:p>
            <a:pPr lvl="2"/>
            <a:r>
              <a:rPr lang="en-US" sz="2000" dirty="0" smtClean="0"/>
              <a:t>Characteristics include hyperactivity, aggression or self-injurious behavior, withdrawal, immaturity, &amp; learning difficulties </a:t>
            </a:r>
          </a:p>
          <a:p>
            <a:pPr>
              <a:buNone/>
            </a:pPr>
            <a:endParaRPr lang="en-US" sz="1600" dirty="0" smtClean="0"/>
          </a:p>
          <a:p>
            <a:pPr>
              <a:buNone/>
            </a:pPr>
            <a:endParaRPr lang="en-US" dirty="0" smtClean="0"/>
          </a:p>
        </p:txBody>
      </p:sp>
      <p:sp>
        <p:nvSpPr>
          <p:cNvPr id="4" name="Slide Number Placeholder 3"/>
          <p:cNvSpPr>
            <a:spLocks noGrp="1"/>
          </p:cNvSpPr>
          <p:nvPr>
            <p:ph type="sldNum" sz="quarter" idx="12"/>
          </p:nvPr>
        </p:nvSpPr>
        <p:spPr/>
        <p:txBody>
          <a:bodyPr/>
          <a:lstStyle/>
          <a:p>
            <a:fld id="{9D6CBA6D-4F4E-4BD7-AABC-5FE95A06B655}" type="slidenum">
              <a:rPr lang="en-US" smtClean="0"/>
              <a:pPr/>
              <a:t>4</a:t>
            </a:fld>
            <a:endParaRPr lang="en-US"/>
          </a:p>
        </p:txBody>
      </p:sp>
      <p:sp>
        <p:nvSpPr>
          <p:cNvPr id="5" name="Footer Placeholder 4"/>
          <p:cNvSpPr>
            <a:spLocks noGrp="1"/>
          </p:cNvSpPr>
          <p:nvPr>
            <p:ph type="ftr" sz="quarter" idx="11"/>
          </p:nvPr>
        </p:nvSpPr>
        <p:spPr/>
        <p:txBody>
          <a:bodyPr/>
          <a:lstStyle/>
          <a:p>
            <a:pPr algn="ctr"/>
            <a:r>
              <a:rPr lang="en-US" dirty="0" smtClean="0"/>
              <a:t>Copyright 2012 T. Eiben</a:t>
            </a:r>
            <a:endParaRPr lang="en-US" dirty="0"/>
          </a:p>
        </p:txBody>
      </p:sp>
      <p:pic>
        <p:nvPicPr>
          <p:cNvPr id="6" name="Recorded Sound">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457200" y="6248400"/>
            <a:ext cx="304800" cy="304800"/>
          </a:xfrm>
          <a:prstGeom prst="rect">
            <a:avLst/>
          </a:prstGeom>
        </p:spPr>
      </p:pic>
    </p:spTree>
  </p:cSld>
  <p:clrMapOvr>
    <a:masterClrMapping/>
  </p:clrMapOvr>
  <p:transition xmlns:p14="http://schemas.microsoft.com/office/powerpoint/2010/main" advTm="90000"/>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071"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latin typeface="One Stroke Script LET" pitchFamily="2" charset="0"/>
              </a:rPr>
              <a:t>Glossary of Additional Terms</a:t>
            </a:r>
            <a:endParaRPr lang="en-US" b="1" dirty="0">
              <a:latin typeface="One Stroke Script LET" pitchFamily="2" charset="0"/>
            </a:endParaRPr>
          </a:p>
        </p:txBody>
      </p:sp>
      <p:sp>
        <p:nvSpPr>
          <p:cNvPr id="3" name="Content Placeholder 2"/>
          <p:cNvSpPr>
            <a:spLocks noGrp="1"/>
          </p:cNvSpPr>
          <p:nvPr>
            <p:ph idx="1"/>
          </p:nvPr>
        </p:nvSpPr>
        <p:spPr/>
        <p:txBody>
          <a:bodyPr>
            <a:normAutofit lnSpcReduction="10000"/>
          </a:bodyPr>
          <a:lstStyle/>
          <a:p>
            <a:r>
              <a:rPr lang="en-US" sz="2800" u="sng" dirty="0" smtClean="0"/>
              <a:t>Positive Behavior Interventions &amp; Supports (PBIS)- </a:t>
            </a:r>
            <a:r>
              <a:rPr lang="en-US" sz="2800" dirty="0" smtClean="0"/>
              <a:t>a system that supports and promotes positive behavior in children in all settings: utilizes primary, secondary, and tertiary prevention</a:t>
            </a:r>
            <a:r>
              <a:rPr lang="en-US" sz="2800" baseline="30000" dirty="0" smtClean="0"/>
              <a:t>4</a:t>
            </a:r>
          </a:p>
          <a:p>
            <a:pPr>
              <a:buNone/>
            </a:pPr>
            <a:endParaRPr lang="en-US" sz="2800" dirty="0" smtClean="0"/>
          </a:p>
          <a:p>
            <a:r>
              <a:rPr lang="en-US" sz="2800" u="sng" dirty="0" smtClean="0"/>
              <a:t>Functional Behavior Assessment (FBA)</a:t>
            </a:r>
            <a:r>
              <a:rPr lang="en-US" sz="2800" dirty="0" smtClean="0"/>
              <a:t>- a process conducted to identify the potential functions that a student’s maladaptive behavior serves for him/her</a:t>
            </a:r>
            <a:r>
              <a:rPr lang="en-US" sz="2800" baseline="30000" dirty="0" smtClean="0"/>
              <a:t>4</a:t>
            </a:r>
            <a:endParaRPr lang="en-US" sz="1900" u="sng" baseline="30000" dirty="0" smtClean="0"/>
          </a:p>
          <a:p>
            <a:pPr>
              <a:buNone/>
            </a:pPr>
            <a:endParaRPr lang="en-US" sz="2800" dirty="0" smtClean="0"/>
          </a:p>
        </p:txBody>
      </p:sp>
      <p:sp>
        <p:nvSpPr>
          <p:cNvPr id="4" name="Slide Number Placeholder 3"/>
          <p:cNvSpPr>
            <a:spLocks noGrp="1"/>
          </p:cNvSpPr>
          <p:nvPr>
            <p:ph type="sldNum" sz="quarter" idx="12"/>
          </p:nvPr>
        </p:nvSpPr>
        <p:spPr/>
        <p:txBody>
          <a:bodyPr/>
          <a:lstStyle/>
          <a:p>
            <a:fld id="{9D6CBA6D-4F4E-4BD7-AABC-5FE95A06B655}" type="slidenum">
              <a:rPr lang="en-US" smtClean="0"/>
              <a:pPr/>
              <a:t>5</a:t>
            </a:fld>
            <a:endParaRPr lang="en-US"/>
          </a:p>
        </p:txBody>
      </p:sp>
      <p:sp>
        <p:nvSpPr>
          <p:cNvPr id="5" name="Footer Placeholder 4"/>
          <p:cNvSpPr>
            <a:spLocks noGrp="1"/>
          </p:cNvSpPr>
          <p:nvPr>
            <p:ph type="ftr" sz="quarter" idx="11"/>
          </p:nvPr>
        </p:nvSpPr>
        <p:spPr/>
        <p:txBody>
          <a:bodyPr/>
          <a:lstStyle/>
          <a:p>
            <a:pPr algn="ctr"/>
            <a:r>
              <a:rPr lang="en-US" dirty="0" smtClean="0"/>
              <a:t>Copyright 2012 T. Eiben</a:t>
            </a:r>
            <a:endParaRPr lang="en-US" dirty="0"/>
          </a:p>
        </p:txBody>
      </p:sp>
      <p:pic>
        <p:nvPicPr>
          <p:cNvPr id="7" name="Recorded Sound">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304800" y="6324600"/>
            <a:ext cx="304800" cy="304800"/>
          </a:xfrm>
          <a:prstGeom prst="rect">
            <a:avLst/>
          </a:prstGeom>
        </p:spPr>
      </p:pic>
    </p:spTree>
  </p:cSld>
  <p:clrMapOvr>
    <a:masterClrMapping/>
  </p:clrMapOvr>
  <p:transition xmlns:p14="http://schemas.microsoft.com/office/powerpoint/2010/main" advTm="90000"/>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600"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latin typeface="One Stroke Script LET" pitchFamily="2" charset="0"/>
              </a:rPr>
              <a:t>Glossary, cont’d</a:t>
            </a:r>
            <a:endParaRPr lang="en-US" sz="5400" b="1" dirty="0">
              <a:latin typeface="One Stroke Script LET" pitchFamily="2" charset="0"/>
            </a:endParaRPr>
          </a:p>
        </p:txBody>
      </p:sp>
      <p:sp>
        <p:nvSpPr>
          <p:cNvPr id="3" name="Content Placeholder 2"/>
          <p:cNvSpPr>
            <a:spLocks noGrp="1"/>
          </p:cNvSpPr>
          <p:nvPr>
            <p:ph idx="1"/>
          </p:nvPr>
        </p:nvSpPr>
        <p:spPr/>
        <p:txBody>
          <a:bodyPr/>
          <a:lstStyle/>
          <a:p>
            <a:r>
              <a:rPr lang="en-US" sz="2400" u="sng" dirty="0" smtClean="0"/>
              <a:t>Behavioral Intervention Plan (BIP)</a:t>
            </a:r>
            <a:r>
              <a:rPr lang="en-US" sz="2400" dirty="0" smtClean="0"/>
              <a:t>- a plan for addressing undesired student behavior that involves assessment to identify the function of the behavior, strategies for teaching and reinforcing appropriate behavior to replace the undesired behavior, and procedures for responding to the undesired behavior when it occurs </a:t>
            </a:r>
            <a:r>
              <a:rPr lang="en-US" sz="1800" baseline="30000" dirty="0" smtClean="0"/>
              <a:t>4</a:t>
            </a:r>
          </a:p>
          <a:p>
            <a:pPr>
              <a:buNone/>
            </a:pPr>
            <a:endParaRPr lang="en-US" dirty="0"/>
          </a:p>
        </p:txBody>
      </p:sp>
      <p:sp>
        <p:nvSpPr>
          <p:cNvPr id="4" name="Footer Placeholder 3"/>
          <p:cNvSpPr>
            <a:spLocks noGrp="1"/>
          </p:cNvSpPr>
          <p:nvPr>
            <p:ph type="ftr" sz="quarter" idx="11"/>
          </p:nvPr>
        </p:nvSpPr>
        <p:spPr/>
        <p:txBody>
          <a:bodyPr/>
          <a:lstStyle/>
          <a:p>
            <a:pPr algn="ctr"/>
            <a:r>
              <a:rPr lang="en-US" dirty="0" smtClean="0"/>
              <a:t>Copyright 2012 T. Eiben</a:t>
            </a:r>
            <a:endParaRPr lang="en-US" dirty="0"/>
          </a:p>
        </p:txBody>
      </p:sp>
      <p:sp>
        <p:nvSpPr>
          <p:cNvPr id="5" name="Slide Number Placeholder 4"/>
          <p:cNvSpPr>
            <a:spLocks noGrp="1"/>
          </p:cNvSpPr>
          <p:nvPr>
            <p:ph type="sldNum" sz="quarter" idx="12"/>
          </p:nvPr>
        </p:nvSpPr>
        <p:spPr/>
        <p:txBody>
          <a:bodyPr/>
          <a:lstStyle/>
          <a:p>
            <a:fld id="{9D6CBA6D-4F4E-4BD7-AABC-5FE95A06B655}" type="slidenum">
              <a:rPr lang="en-US" smtClean="0"/>
              <a:pPr/>
              <a:t>6</a:t>
            </a:fld>
            <a:endParaRPr lang="en-US"/>
          </a:p>
        </p:txBody>
      </p:sp>
      <p:pic>
        <p:nvPicPr>
          <p:cNvPr id="6" name="Picture 5" descr="1209716_writing.jpg"/>
          <p:cNvPicPr>
            <a:picLocks noChangeAspect="1"/>
          </p:cNvPicPr>
          <p:nvPr/>
        </p:nvPicPr>
        <p:blipFill>
          <a:blip r:embed="rId3" cstate="print"/>
          <a:stretch>
            <a:fillRect/>
          </a:stretch>
        </p:blipFill>
        <p:spPr>
          <a:xfrm>
            <a:off x="3124200" y="4419600"/>
            <a:ext cx="2667000" cy="1786890"/>
          </a:xfrm>
          <a:prstGeom prst="rect">
            <a:avLst/>
          </a:prstGeom>
        </p:spPr>
      </p:pic>
    </p:spTree>
  </p:cSld>
  <p:clrMapOvr>
    <a:masterClrMapping/>
  </p:clrMapOvr>
  <p:transition xmlns:p14="http://schemas.microsoft.com/office/powerpoint/2010/main" advTm="90000"/>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One Stroke Script LET" pitchFamily="2" charset="0"/>
              </a:rPr>
              <a:t>Glossary, cont’d</a:t>
            </a:r>
            <a:endParaRPr lang="en-US" b="1" dirty="0">
              <a:latin typeface="One Stroke Script LET" pitchFamily="2" charset="0"/>
            </a:endParaRPr>
          </a:p>
        </p:txBody>
      </p:sp>
      <p:sp>
        <p:nvSpPr>
          <p:cNvPr id="3" name="Content Placeholder 2"/>
          <p:cNvSpPr>
            <a:spLocks noGrp="1"/>
          </p:cNvSpPr>
          <p:nvPr>
            <p:ph idx="1"/>
          </p:nvPr>
        </p:nvSpPr>
        <p:spPr/>
        <p:txBody>
          <a:bodyPr>
            <a:normAutofit/>
          </a:bodyPr>
          <a:lstStyle/>
          <a:p>
            <a:r>
              <a:rPr lang="en-US" sz="2800" u="sng" dirty="0" smtClean="0"/>
              <a:t>Mentor</a:t>
            </a:r>
            <a:r>
              <a:rPr lang="en-US" sz="2800" dirty="0" smtClean="0"/>
              <a:t>- Veteran teacher (typically of the same expertise and grade level) assigned to guide a new teacher during his/her first year</a:t>
            </a:r>
            <a:r>
              <a:rPr lang="en-US" sz="2000" baseline="30000" dirty="0" smtClean="0"/>
              <a:t>10</a:t>
            </a:r>
          </a:p>
          <a:p>
            <a:pPr>
              <a:buNone/>
            </a:pPr>
            <a:endParaRPr lang="en-US" sz="2800" dirty="0" smtClean="0"/>
          </a:p>
          <a:p>
            <a:r>
              <a:rPr lang="en-US" sz="2800" u="sng" dirty="0" smtClean="0"/>
              <a:t>Pre-Service Training</a:t>
            </a:r>
            <a:r>
              <a:rPr lang="en-US" sz="2800" dirty="0" smtClean="0"/>
              <a:t>-  training received before entering employment  - </a:t>
            </a:r>
            <a:r>
              <a:rPr lang="en-US" sz="2800" dirty="0" err="1" smtClean="0"/>
              <a:t>ie</a:t>
            </a:r>
            <a:r>
              <a:rPr lang="en-US" sz="2800" dirty="0" smtClean="0"/>
              <a:t>: college coursework</a:t>
            </a:r>
            <a:r>
              <a:rPr lang="en-US" sz="1800" baseline="30000" dirty="0" smtClean="0"/>
              <a:t>7</a:t>
            </a:r>
          </a:p>
          <a:p>
            <a:pPr>
              <a:buNone/>
            </a:pPr>
            <a:endParaRPr lang="en-US" dirty="0"/>
          </a:p>
        </p:txBody>
      </p:sp>
      <p:sp>
        <p:nvSpPr>
          <p:cNvPr id="4" name="Slide Number Placeholder 3"/>
          <p:cNvSpPr>
            <a:spLocks noGrp="1"/>
          </p:cNvSpPr>
          <p:nvPr>
            <p:ph type="sldNum" sz="quarter" idx="12"/>
          </p:nvPr>
        </p:nvSpPr>
        <p:spPr/>
        <p:txBody>
          <a:bodyPr/>
          <a:lstStyle/>
          <a:p>
            <a:fld id="{9D6CBA6D-4F4E-4BD7-AABC-5FE95A06B655}" type="slidenum">
              <a:rPr lang="en-US" smtClean="0"/>
              <a:pPr/>
              <a:t>7</a:t>
            </a:fld>
            <a:endParaRPr lang="en-US"/>
          </a:p>
        </p:txBody>
      </p:sp>
      <p:sp>
        <p:nvSpPr>
          <p:cNvPr id="5" name="Footer Placeholder 4"/>
          <p:cNvSpPr>
            <a:spLocks noGrp="1"/>
          </p:cNvSpPr>
          <p:nvPr>
            <p:ph type="ftr" sz="quarter" idx="11"/>
          </p:nvPr>
        </p:nvSpPr>
        <p:spPr/>
        <p:txBody>
          <a:bodyPr/>
          <a:lstStyle/>
          <a:p>
            <a:pPr algn="ctr"/>
            <a:r>
              <a:rPr lang="en-US" dirty="0" smtClean="0"/>
              <a:t>Copyright 2012 T. Eiben</a:t>
            </a:r>
            <a:endParaRPr lang="en-US" dirty="0"/>
          </a:p>
        </p:txBody>
      </p:sp>
    </p:spTree>
  </p:cSld>
  <p:clrMapOvr>
    <a:masterClrMapping/>
  </p:clrMapOvr>
  <p:transition xmlns:p14="http://schemas.microsoft.com/office/powerpoint/2010/main" advTm="90000"/>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latin typeface="One Stroke Script LET" pitchFamily="2" charset="0"/>
              </a:rPr>
              <a:t>Glossary, cont’d</a:t>
            </a:r>
            <a:endParaRPr lang="en-US" sz="5400" b="1" dirty="0">
              <a:latin typeface="One Stroke Script LET" pitchFamily="2" charset="0"/>
            </a:endParaRPr>
          </a:p>
        </p:txBody>
      </p:sp>
      <p:sp>
        <p:nvSpPr>
          <p:cNvPr id="3" name="Content Placeholder 2"/>
          <p:cNvSpPr>
            <a:spLocks noGrp="1"/>
          </p:cNvSpPr>
          <p:nvPr>
            <p:ph idx="1"/>
          </p:nvPr>
        </p:nvSpPr>
        <p:spPr/>
        <p:txBody>
          <a:bodyPr>
            <a:normAutofit fontScale="92500"/>
          </a:bodyPr>
          <a:lstStyle/>
          <a:p>
            <a:r>
              <a:rPr lang="en-US" sz="2800" u="sng" dirty="0" smtClean="0"/>
              <a:t>New Teacher Induction</a:t>
            </a:r>
            <a:r>
              <a:rPr lang="en-US" sz="2800" dirty="0" smtClean="0"/>
              <a:t>- required activities  and trainings for newly hired teachers that are organized by the school district</a:t>
            </a:r>
            <a:r>
              <a:rPr lang="en-US" sz="2800" baseline="30000" dirty="0" smtClean="0"/>
              <a:t> </a:t>
            </a:r>
            <a:r>
              <a:rPr lang="en-US" sz="1800" baseline="30000" dirty="0" smtClean="0"/>
              <a:t>10</a:t>
            </a:r>
          </a:p>
          <a:p>
            <a:pPr>
              <a:buNone/>
            </a:pPr>
            <a:endParaRPr lang="en-US" sz="2800" u="sng" dirty="0" smtClean="0"/>
          </a:p>
          <a:p>
            <a:r>
              <a:rPr lang="en-US" sz="2800" u="sng" dirty="0" smtClean="0"/>
              <a:t>Classroom Management</a:t>
            </a:r>
            <a:r>
              <a:rPr lang="en-US" sz="2800" dirty="0" smtClean="0"/>
              <a:t>- the ability to ensure lessons are run smoothly and disruptions are minimal</a:t>
            </a:r>
            <a:r>
              <a:rPr lang="en-US" sz="1900" baseline="30000" dirty="0" smtClean="0"/>
              <a:t>8</a:t>
            </a:r>
          </a:p>
          <a:p>
            <a:pPr>
              <a:buNone/>
            </a:pPr>
            <a:endParaRPr lang="en-US" sz="2800" dirty="0" smtClean="0"/>
          </a:p>
          <a:p>
            <a:r>
              <a:rPr lang="en-US" sz="2800" u="sng" dirty="0" smtClean="0"/>
              <a:t>Behavior Management</a:t>
            </a:r>
            <a:r>
              <a:rPr lang="en-US" sz="2800" dirty="0" smtClean="0"/>
              <a:t>– the process of shaping student behavior in order to facilitate a classroom environment in which learning can occur</a:t>
            </a:r>
            <a:r>
              <a:rPr lang="en-US" sz="1800" baseline="30000" dirty="0" smtClean="0"/>
              <a:t>7</a:t>
            </a:r>
          </a:p>
        </p:txBody>
      </p:sp>
      <p:sp>
        <p:nvSpPr>
          <p:cNvPr id="4" name="Slide Number Placeholder 3"/>
          <p:cNvSpPr>
            <a:spLocks noGrp="1"/>
          </p:cNvSpPr>
          <p:nvPr>
            <p:ph type="sldNum" sz="quarter" idx="12"/>
          </p:nvPr>
        </p:nvSpPr>
        <p:spPr/>
        <p:txBody>
          <a:bodyPr/>
          <a:lstStyle/>
          <a:p>
            <a:fld id="{9D6CBA6D-4F4E-4BD7-AABC-5FE95A06B655}" type="slidenum">
              <a:rPr lang="en-US" smtClean="0"/>
              <a:pPr/>
              <a:t>8</a:t>
            </a:fld>
            <a:endParaRPr lang="en-US"/>
          </a:p>
        </p:txBody>
      </p:sp>
      <p:sp>
        <p:nvSpPr>
          <p:cNvPr id="5" name="Footer Placeholder 4"/>
          <p:cNvSpPr>
            <a:spLocks noGrp="1"/>
          </p:cNvSpPr>
          <p:nvPr>
            <p:ph type="ftr" sz="quarter" idx="11"/>
          </p:nvPr>
        </p:nvSpPr>
        <p:spPr/>
        <p:txBody>
          <a:bodyPr/>
          <a:lstStyle/>
          <a:p>
            <a:pPr algn="ctr"/>
            <a:r>
              <a:rPr lang="en-US" dirty="0" smtClean="0"/>
              <a:t>Copyright 2012 T. Eiben</a:t>
            </a:r>
            <a:endParaRPr lang="en-US" dirty="0"/>
          </a:p>
        </p:txBody>
      </p:sp>
    </p:spTree>
  </p:cSld>
  <p:clrMapOvr>
    <a:masterClrMapping/>
  </p:clrMapOvr>
  <p:transition xmlns:p14="http://schemas.microsoft.com/office/powerpoint/2010/main" advTm="90000"/>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One Stroke Script LET" pitchFamily="2" charset="0"/>
              </a:rPr>
              <a:t>Research Findings</a:t>
            </a:r>
            <a:endParaRPr lang="en-US" b="1" dirty="0">
              <a:latin typeface="One Stroke Script LET" pitchFamily="2" charset="0"/>
            </a:endParaRPr>
          </a:p>
        </p:txBody>
      </p:sp>
      <p:sp>
        <p:nvSpPr>
          <p:cNvPr id="3" name="Content Placeholder 2"/>
          <p:cNvSpPr>
            <a:spLocks noGrp="1"/>
          </p:cNvSpPr>
          <p:nvPr>
            <p:ph idx="1"/>
          </p:nvPr>
        </p:nvSpPr>
        <p:spPr/>
        <p:txBody>
          <a:bodyPr>
            <a:normAutofit fontScale="77500" lnSpcReduction="20000"/>
          </a:bodyPr>
          <a:lstStyle/>
          <a:p>
            <a:r>
              <a:rPr lang="en-US" dirty="0" smtClean="0"/>
              <a:t>Statistics indicate that 30%-50% of teachers withdraw from the profession within the first 5 years of employment (&gt;50% in urban settings).</a:t>
            </a:r>
            <a:r>
              <a:rPr lang="en-US" baseline="30000" dirty="0" smtClean="0"/>
              <a:t>7</a:t>
            </a:r>
          </a:p>
          <a:p>
            <a:pPr>
              <a:buNone/>
            </a:pPr>
            <a:endParaRPr lang="en-US" dirty="0" smtClean="0"/>
          </a:p>
          <a:p>
            <a:r>
              <a:rPr lang="en-US" dirty="0" smtClean="0"/>
              <a:t>The majority of teachers who left the profession stated behavior management issues as the reason.</a:t>
            </a:r>
            <a:r>
              <a:rPr lang="en-US" baseline="30000" dirty="0" smtClean="0"/>
              <a:t>7</a:t>
            </a:r>
          </a:p>
          <a:p>
            <a:pPr>
              <a:buNone/>
            </a:pPr>
            <a:endParaRPr lang="en-US" dirty="0" smtClean="0"/>
          </a:p>
          <a:p>
            <a:r>
              <a:rPr lang="en-US" dirty="0" smtClean="0"/>
              <a:t>A recent study indicated that only about 30% of general education teachers felt that they often receive support from building administrators, and  only 3% felt they received support from district administrators.</a:t>
            </a:r>
            <a:r>
              <a:rPr lang="en-US" baseline="30000" dirty="0" smtClean="0"/>
              <a:t>9</a:t>
            </a:r>
            <a:endParaRPr lang="en-US" dirty="0" smtClean="0"/>
          </a:p>
          <a:p>
            <a:pPr>
              <a:buNone/>
            </a:pPr>
            <a:endParaRPr lang="en-US" dirty="0" smtClean="0"/>
          </a:p>
          <a:p>
            <a:r>
              <a:rPr lang="en-US" dirty="0" smtClean="0"/>
              <a:t>Most general education teachers received limited training in special education topics and classroom management during college.</a:t>
            </a:r>
            <a:r>
              <a:rPr lang="en-US" baseline="30000" dirty="0" smtClean="0"/>
              <a:t>7</a:t>
            </a:r>
          </a:p>
        </p:txBody>
      </p:sp>
      <p:sp>
        <p:nvSpPr>
          <p:cNvPr id="4" name="Slide Number Placeholder 3"/>
          <p:cNvSpPr>
            <a:spLocks noGrp="1"/>
          </p:cNvSpPr>
          <p:nvPr>
            <p:ph type="sldNum" sz="quarter" idx="12"/>
          </p:nvPr>
        </p:nvSpPr>
        <p:spPr/>
        <p:txBody>
          <a:bodyPr/>
          <a:lstStyle/>
          <a:p>
            <a:fld id="{9D6CBA6D-4F4E-4BD7-AABC-5FE95A06B655}" type="slidenum">
              <a:rPr lang="en-US" smtClean="0"/>
              <a:pPr/>
              <a:t>9</a:t>
            </a:fld>
            <a:endParaRPr lang="en-US"/>
          </a:p>
        </p:txBody>
      </p:sp>
      <p:sp>
        <p:nvSpPr>
          <p:cNvPr id="5" name="Footer Placeholder 4"/>
          <p:cNvSpPr>
            <a:spLocks noGrp="1"/>
          </p:cNvSpPr>
          <p:nvPr>
            <p:ph type="ftr" sz="quarter" idx="11"/>
          </p:nvPr>
        </p:nvSpPr>
        <p:spPr/>
        <p:txBody>
          <a:bodyPr/>
          <a:lstStyle/>
          <a:p>
            <a:pPr algn="ctr"/>
            <a:r>
              <a:rPr lang="en-US" dirty="0" smtClean="0"/>
              <a:t>Copyright 2012 T. Eiben</a:t>
            </a:r>
            <a:endParaRPr lang="en-US" dirty="0"/>
          </a:p>
        </p:txBody>
      </p:sp>
      <p:pic>
        <p:nvPicPr>
          <p:cNvPr id="6" name="Recorded Sound">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381000" y="6324600"/>
            <a:ext cx="304800" cy="304800"/>
          </a:xfrm>
          <a:prstGeom prst="rect">
            <a:avLst/>
          </a:prstGeom>
        </p:spPr>
      </p:pic>
    </p:spTree>
  </p:cSld>
  <p:clrMapOvr>
    <a:masterClrMapping/>
  </p:clrMapOvr>
  <p:transition xmlns:p14="http://schemas.microsoft.com/office/powerpoint/2010/main" advTm="90000"/>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390"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1332</TotalTime>
  <Words>3915</Words>
  <Application>Microsoft Macintosh PowerPoint</Application>
  <PresentationFormat>On-screen Show (4:3)</PresentationFormat>
  <Paragraphs>300</Paragraphs>
  <Slides>30</Slides>
  <Notes>30</Notes>
  <HiddenSlides>0</HiddenSlides>
  <MMClips>24</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Flow</vt:lpstr>
      <vt:lpstr>A Guide to Helping  New Teachers Succeed</vt:lpstr>
      <vt:lpstr>Learner Objectives:</vt:lpstr>
      <vt:lpstr>Agenda</vt:lpstr>
      <vt:lpstr>What are Emotional and Behavioral Disorders?</vt:lpstr>
      <vt:lpstr>Glossary of Additional Terms</vt:lpstr>
      <vt:lpstr>Glossary, cont’d</vt:lpstr>
      <vt:lpstr>Glossary, cont’d</vt:lpstr>
      <vt:lpstr>Glossary, cont’d</vt:lpstr>
      <vt:lpstr>Research Findings</vt:lpstr>
      <vt:lpstr>Research Findings, cont’d</vt:lpstr>
      <vt:lpstr>Case Study</vt:lpstr>
      <vt:lpstr>Pre-Interventions</vt:lpstr>
      <vt:lpstr>Pre-Interventions</vt:lpstr>
      <vt:lpstr>Pre-Interventions</vt:lpstr>
      <vt:lpstr>Pre-Interventions</vt:lpstr>
      <vt:lpstr>Interventions</vt:lpstr>
      <vt:lpstr>Interventions</vt:lpstr>
      <vt:lpstr>Interventions</vt:lpstr>
      <vt:lpstr>Interventions</vt:lpstr>
      <vt:lpstr>Interventions</vt:lpstr>
      <vt:lpstr>REMEMBER</vt:lpstr>
      <vt:lpstr>Do’s</vt:lpstr>
      <vt:lpstr>Don’ts</vt:lpstr>
      <vt:lpstr>Case Study, revisited</vt:lpstr>
      <vt:lpstr>Case Study, revisited</vt:lpstr>
      <vt:lpstr>FAQs</vt:lpstr>
      <vt:lpstr>FAQ’s</vt:lpstr>
      <vt:lpstr>References</vt:lpstr>
      <vt:lpstr>References, cont’d</vt:lpstr>
      <vt:lpstr>References, cont’d</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Tara Eiben</dc:creator>
  <cp:lastModifiedBy>Sielke Caparelli</cp:lastModifiedBy>
  <cp:revision>275</cp:revision>
  <dcterms:created xsi:type="dcterms:W3CDTF">2012-02-04T02:01:41Z</dcterms:created>
  <dcterms:modified xsi:type="dcterms:W3CDTF">2012-04-24T20:27:10Z</dcterms:modified>
</cp:coreProperties>
</file>